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57" r:id="rId2"/>
    <p:sldId id="258" r:id="rId3"/>
  </p:sldIdLst>
  <p:sldSz cx="6858000" cy="9906000" type="A4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 showGuides="1">
      <p:cViewPr>
        <p:scale>
          <a:sx n="90" d="100"/>
          <a:sy n="90" d="100"/>
        </p:scale>
        <p:origin x="1932" y="-1308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2AF73D-60A3-4ECD-92F1-1E40282239C3}" type="datetimeFigureOut">
              <a:rPr lang="fr-FR" smtClean="0"/>
              <a:t>24/02/2017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83CB17-57DF-4FD9-9836-C4394004DE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6710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2AF3E-331A-45BD-8BE3-3B17D5F5039C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3595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53F57-636A-40BD-B985-D2C8212EFDEB}" type="datetimeFigureOut">
              <a:rPr lang="fr-FR" smtClean="0"/>
              <a:t>24/02/2017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1F035-DADD-41A8-9AD1-3FC84EA2BB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1358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53F57-636A-40BD-B985-D2C8212EFDEB}" type="datetimeFigureOut">
              <a:rPr lang="fr-FR" smtClean="0"/>
              <a:t>24/02/2017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1F035-DADD-41A8-9AD1-3FC84EA2BB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271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53F57-636A-40BD-B985-D2C8212EFDEB}" type="datetimeFigureOut">
              <a:rPr lang="fr-FR" smtClean="0"/>
              <a:t>24/02/2017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1F035-DADD-41A8-9AD1-3FC84EA2BB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326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53F57-636A-40BD-B985-D2C8212EFDEB}" type="datetimeFigureOut">
              <a:rPr lang="fr-FR" smtClean="0"/>
              <a:t>24/02/2017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1F035-DADD-41A8-9AD1-3FC84EA2BB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4156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53F57-636A-40BD-B985-D2C8212EFDEB}" type="datetimeFigureOut">
              <a:rPr lang="fr-FR" smtClean="0"/>
              <a:t>24/02/2017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1F035-DADD-41A8-9AD1-3FC84EA2BB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9430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53F57-636A-40BD-B985-D2C8212EFDEB}" type="datetimeFigureOut">
              <a:rPr lang="fr-FR" smtClean="0"/>
              <a:t>24/02/2017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1F035-DADD-41A8-9AD1-3FC84EA2BB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0186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53F57-636A-40BD-B985-D2C8212EFDEB}" type="datetimeFigureOut">
              <a:rPr lang="fr-FR" smtClean="0"/>
              <a:t>24/02/2017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1F035-DADD-41A8-9AD1-3FC84EA2BB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368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53F57-636A-40BD-B985-D2C8212EFDEB}" type="datetimeFigureOut">
              <a:rPr lang="fr-FR" smtClean="0"/>
              <a:t>24/02/2017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1F035-DADD-41A8-9AD1-3FC84EA2BB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7209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53F57-636A-40BD-B985-D2C8212EFDEB}" type="datetimeFigureOut">
              <a:rPr lang="fr-FR" smtClean="0"/>
              <a:t>24/02/2017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1F035-DADD-41A8-9AD1-3FC84EA2BB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1595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53F57-636A-40BD-B985-D2C8212EFDEB}" type="datetimeFigureOut">
              <a:rPr lang="fr-FR" smtClean="0"/>
              <a:t>24/02/2017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1F035-DADD-41A8-9AD1-3FC84EA2BB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7035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53F57-636A-40BD-B985-D2C8212EFDEB}" type="datetimeFigureOut">
              <a:rPr lang="fr-FR" smtClean="0"/>
              <a:t>24/02/2017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1F035-DADD-41A8-9AD1-3FC84EA2BB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989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53F57-636A-40BD-B985-D2C8212EFDEB}" type="datetimeFigureOut">
              <a:rPr lang="fr-FR" smtClean="0"/>
              <a:t>24/02/2017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C1F035-DADD-41A8-9AD1-3FC84EA2BB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6543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10" Type="http://schemas.openxmlformats.org/officeDocument/2006/relationships/image" Target="../media/image11.emf"/><Relationship Id="rId4" Type="http://schemas.openxmlformats.org/officeDocument/2006/relationships/image" Target="../media/image5.jpg"/><Relationship Id="rId9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568573" y="809031"/>
            <a:ext cx="59046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600" dirty="0" smtClean="0">
                <a:solidFill>
                  <a:srgbClr val="1C4824"/>
                </a:solidFill>
                <a:latin typeface="Adobe Garamond Pro" pitchFamily="18" charset="0"/>
              </a:rPr>
              <a:t>M</a:t>
            </a:r>
            <a:r>
              <a:rPr lang="fr-FR" sz="2200" dirty="0" smtClean="0">
                <a:solidFill>
                  <a:srgbClr val="1C4824"/>
                </a:solidFill>
                <a:latin typeface="Adobe Garamond Pro" pitchFamily="18" charset="0"/>
              </a:rPr>
              <a:t>ERCUREY BLANC</a:t>
            </a:r>
          </a:p>
          <a:p>
            <a:pPr algn="ctr">
              <a:lnSpc>
                <a:spcPct val="150000"/>
              </a:lnSpc>
            </a:pPr>
            <a:r>
              <a:rPr lang="fr-FR" sz="2200" b="1" dirty="0" smtClean="0">
                <a:solidFill>
                  <a:srgbClr val="1C4824"/>
                </a:solidFill>
                <a:latin typeface="Adobe Garamond Pro" pitchFamily="18" charset="0"/>
              </a:rPr>
              <a:t>EN PIERRELET</a:t>
            </a:r>
          </a:p>
          <a:p>
            <a:pPr algn="ctr"/>
            <a:r>
              <a:rPr lang="fr-FR" dirty="0" smtClean="0">
                <a:latin typeface="Adobe Garamond Pro" pitchFamily="18" charset="0"/>
              </a:rPr>
              <a:t>2014</a:t>
            </a:r>
            <a:endParaRPr lang="fr-FR" dirty="0">
              <a:latin typeface="Adobe Garamond Pro" pitchFamily="18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16" b="15178"/>
          <a:stretch/>
        </p:blipFill>
        <p:spPr>
          <a:xfrm>
            <a:off x="2083645" y="-150976"/>
            <a:ext cx="2632961" cy="1069514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2004850" y="2312029"/>
            <a:ext cx="454158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latin typeface="Adobe Garamond Pro" pitchFamily="18" charset="0"/>
              </a:rPr>
              <a:t>TERROIR</a:t>
            </a:r>
          </a:p>
          <a:p>
            <a:pPr algn="just"/>
            <a:r>
              <a:rPr lang="fr-FR" sz="1000" dirty="0" smtClean="0">
                <a:latin typeface="Adobe Garamond Pro" pitchFamily="18" charset="0"/>
              </a:rPr>
              <a:t>Plots : 2 plots ‘En </a:t>
            </a:r>
            <a:r>
              <a:rPr lang="fr-FR" sz="1000" dirty="0" err="1" smtClean="0">
                <a:latin typeface="Adobe Garamond Pro" pitchFamily="18" charset="0"/>
              </a:rPr>
              <a:t>Pierrelet</a:t>
            </a:r>
            <a:r>
              <a:rPr lang="fr-FR" sz="1000" dirty="0" smtClean="0">
                <a:latin typeface="Adobe Garamond Pro" pitchFamily="18" charset="0"/>
              </a:rPr>
              <a:t>’, </a:t>
            </a:r>
            <a:r>
              <a:rPr lang="fr-FR" sz="1000" dirty="0" err="1" smtClean="0">
                <a:latin typeface="Adobe Garamond Pro" pitchFamily="18" charset="0"/>
              </a:rPr>
              <a:t>planted</a:t>
            </a:r>
            <a:r>
              <a:rPr lang="fr-FR" sz="1000" dirty="0" smtClean="0">
                <a:latin typeface="Adobe Garamond Pro" pitchFamily="18" charset="0"/>
              </a:rPr>
              <a:t> in 1990, </a:t>
            </a:r>
            <a:r>
              <a:rPr lang="fr-FR" sz="1000" dirty="0" err="1" smtClean="0">
                <a:latin typeface="Adobe Garamond Pro" pitchFamily="18" charset="0"/>
              </a:rPr>
              <a:t>located</a:t>
            </a:r>
            <a:r>
              <a:rPr lang="fr-FR" sz="1000" dirty="0" smtClean="0">
                <a:latin typeface="Adobe Garamond Pro" pitchFamily="18" charset="0"/>
              </a:rPr>
              <a:t> right </a:t>
            </a:r>
            <a:r>
              <a:rPr lang="fr-FR" sz="1000" dirty="0" err="1" smtClean="0">
                <a:latin typeface="Adobe Garamond Pro" pitchFamily="18" charset="0"/>
              </a:rPr>
              <a:t>behind</a:t>
            </a:r>
            <a:r>
              <a:rPr lang="fr-FR" sz="1000" dirty="0" smtClean="0">
                <a:latin typeface="Adobe Garamond Pro" pitchFamily="18" charset="0"/>
              </a:rPr>
              <a:t> Château de Chamirey</a:t>
            </a:r>
          </a:p>
          <a:p>
            <a:pPr algn="just"/>
            <a:r>
              <a:rPr lang="fr-FR" sz="1000" dirty="0" smtClean="0">
                <a:latin typeface="Adobe Garamond Pro" pitchFamily="18" charset="0"/>
              </a:rPr>
              <a:t>Surface : 2,9670 hectares (7,32 acres)</a:t>
            </a:r>
          </a:p>
          <a:p>
            <a:pPr algn="just"/>
            <a:r>
              <a:rPr lang="fr-FR" sz="1000" dirty="0" smtClean="0">
                <a:latin typeface="Adobe Garamond Pro" pitchFamily="18" charset="0"/>
              </a:rPr>
              <a:t>Climat  &amp; </a:t>
            </a:r>
            <a:r>
              <a:rPr lang="fr-FR" sz="1000" dirty="0" err="1" smtClean="0">
                <a:latin typeface="Adobe Garamond Pro" pitchFamily="18" charset="0"/>
              </a:rPr>
              <a:t>Soil</a:t>
            </a:r>
            <a:r>
              <a:rPr lang="fr-FR" sz="1000" dirty="0" smtClean="0">
                <a:latin typeface="Adobe Garamond Pro" pitchFamily="18" charset="0"/>
              </a:rPr>
              <a:t> : </a:t>
            </a:r>
            <a:r>
              <a:rPr lang="fr-FR" sz="1000" dirty="0" err="1" smtClean="0">
                <a:latin typeface="Adobe Garamond Pro" pitchFamily="18" charset="0"/>
              </a:rPr>
              <a:t>smooth</a:t>
            </a:r>
            <a:r>
              <a:rPr lang="fr-FR" sz="1000" dirty="0" smtClean="0">
                <a:latin typeface="Adobe Garamond Pro" pitchFamily="18" charset="0"/>
              </a:rPr>
              <a:t> </a:t>
            </a:r>
            <a:r>
              <a:rPr lang="fr-FR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dobe Garamond Pro" pitchFamily="18" charset="0"/>
              </a:rPr>
              <a:t>terrasse </a:t>
            </a:r>
            <a:r>
              <a:rPr lang="fr-FR" sz="1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dobe Garamond Pro" pitchFamily="18" charset="0"/>
              </a:rPr>
              <a:t>offering</a:t>
            </a:r>
            <a:r>
              <a:rPr lang="fr-FR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dobe Garamond Pro" pitchFamily="18" charset="0"/>
              </a:rPr>
              <a:t> a mix of </a:t>
            </a:r>
            <a:r>
              <a:rPr lang="fr-FR" sz="1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dobe Garamond Pro" pitchFamily="18" charset="0"/>
              </a:rPr>
              <a:t>clay</a:t>
            </a:r>
            <a:r>
              <a:rPr lang="fr-FR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dobe Garamond Pro" pitchFamily="18" charset="0"/>
              </a:rPr>
              <a:t> and </a:t>
            </a:r>
            <a:r>
              <a:rPr lang="fr-FR" sz="1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dobe Garamond Pro" pitchFamily="18" charset="0"/>
              </a:rPr>
              <a:t>limestone</a:t>
            </a:r>
            <a:r>
              <a:rPr lang="fr-FR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dobe Garamond Pro" pitchFamily="18" charset="0"/>
              </a:rPr>
              <a:t> </a:t>
            </a:r>
            <a:r>
              <a:rPr lang="fr-FR" sz="1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dobe Garamond Pro" pitchFamily="18" charset="0"/>
              </a:rPr>
              <a:t>with</a:t>
            </a:r>
            <a:r>
              <a:rPr lang="fr-FR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dobe Garamond Pro" pitchFamily="18" charset="0"/>
              </a:rPr>
              <a:t> a </a:t>
            </a:r>
            <a:r>
              <a:rPr lang="fr-FR" sz="1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dobe Garamond Pro" pitchFamily="18" charset="0"/>
              </a:rPr>
              <a:t>limestone</a:t>
            </a:r>
            <a:r>
              <a:rPr lang="fr-FR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dobe Garamond Pro" pitchFamily="18" charset="0"/>
              </a:rPr>
              <a:t> </a:t>
            </a:r>
            <a:r>
              <a:rPr lang="fr-FR" sz="1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dobe Garamond Pro" pitchFamily="18" charset="0"/>
              </a:rPr>
              <a:t>predominance</a:t>
            </a:r>
            <a:r>
              <a:rPr lang="fr-FR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dobe Garamond Pro" pitchFamily="18" charset="0"/>
              </a:rPr>
              <a:t>. </a:t>
            </a:r>
            <a:r>
              <a:rPr lang="fr-FR" sz="1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dobe Garamond Pro" pitchFamily="18" charset="0"/>
              </a:rPr>
              <a:t>Huge</a:t>
            </a:r>
            <a:r>
              <a:rPr lang="fr-FR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dobe Garamond Pro" pitchFamily="18" charset="0"/>
              </a:rPr>
              <a:t> concentration of </a:t>
            </a:r>
            <a:r>
              <a:rPr lang="fr-FR" sz="1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dobe Garamond Pro" pitchFamily="18" charset="0"/>
              </a:rPr>
              <a:t>small</a:t>
            </a:r>
            <a:r>
              <a:rPr lang="fr-FR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dobe Garamond Pro" pitchFamily="18" charset="0"/>
              </a:rPr>
              <a:t> white stones on the surface. South-East </a:t>
            </a:r>
            <a:r>
              <a:rPr lang="fr-FR" sz="1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dobe Garamond Pro" pitchFamily="18" charset="0"/>
              </a:rPr>
              <a:t>facing</a:t>
            </a:r>
            <a:r>
              <a:rPr lang="fr-FR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dobe Garamond Pro" pitchFamily="18" charset="0"/>
              </a:rPr>
              <a:t>.</a:t>
            </a:r>
            <a:endParaRPr lang="fr-FR" sz="1000" dirty="0">
              <a:solidFill>
                <a:schemeClr val="tx1">
                  <a:lumMod val="85000"/>
                  <a:lumOff val="15000"/>
                </a:schemeClr>
              </a:solidFill>
              <a:latin typeface="Adobe Garamond Pro" pitchFamily="18" charset="0"/>
            </a:endParaRPr>
          </a:p>
        </p:txBody>
      </p:sp>
      <p:cxnSp>
        <p:nvCxnSpPr>
          <p:cNvPr id="15" name="Connecteur droit 14"/>
          <p:cNvCxnSpPr/>
          <p:nvPr/>
        </p:nvCxnSpPr>
        <p:spPr>
          <a:xfrm>
            <a:off x="2004850" y="2333655"/>
            <a:ext cx="45562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 flipV="1">
            <a:off x="1980163" y="3503972"/>
            <a:ext cx="4573602" cy="164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 flipH="1">
            <a:off x="1980163" y="3918634"/>
            <a:ext cx="8677" cy="53464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/>
        </p:nvSpPr>
        <p:spPr>
          <a:xfrm>
            <a:off x="2083644" y="4141826"/>
            <a:ext cx="3066879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latin typeface="Adobe Garamond Pro" pitchFamily="18" charset="0"/>
              </a:rPr>
              <a:t>TASTING NOTES</a:t>
            </a:r>
          </a:p>
          <a:p>
            <a:pPr algn="ctr"/>
            <a:endParaRPr lang="fr-FR" sz="1000" dirty="0">
              <a:latin typeface="Adobe Garamond Pro" pitchFamily="18" charset="0"/>
            </a:endParaRPr>
          </a:p>
          <a:p>
            <a:pPr algn="ctr"/>
            <a:r>
              <a:rPr lang="fr-FR" sz="1200" dirty="0" smtClean="0">
                <a:latin typeface="Adobe Garamond Pro" pitchFamily="18" charset="0"/>
              </a:rPr>
              <a:t>EYE</a:t>
            </a:r>
          </a:p>
          <a:p>
            <a:pPr algn="ctr"/>
            <a:r>
              <a:rPr lang="fr-FR" sz="1100" dirty="0" smtClean="0">
                <a:solidFill>
                  <a:srgbClr val="1C4824"/>
                </a:solidFill>
                <a:latin typeface="Adobe Garamond Pro" pitchFamily="18" charset="0"/>
              </a:rPr>
              <a:t>Light </a:t>
            </a:r>
            <a:r>
              <a:rPr lang="fr-FR" sz="1100" dirty="0" err="1" smtClean="0">
                <a:solidFill>
                  <a:srgbClr val="1C4824"/>
                </a:solidFill>
                <a:latin typeface="Adobe Garamond Pro" pitchFamily="18" charset="0"/>
              </a:rPr>
              <a:t>bright</a:t>
            </a:r>
            <a:r>
              <a:rPr lang="fr-FR" sz="1100" dirty="0" smtClean="0">
                <a:solidFill>
                  <a:srgbClr val="1C4824"/>
                </a:solidFill>
                <a:latin typeface="Adobe Garamond Pro" pitchFamily="18" charset="0"/>
              </a:rPr>
              <a:t> </a:t>
            </a:r>
            <a:r>
              <a:rPr lang="fr-FR" sz="1100" dirty="0" err="1" smtClean="0">
                <a:solidFill>
                  <a:srgbClr val="1C4824"/>
                </a:solidFill>
                <a:latin typeface="Adobe Garamond Pro" pitchFamily="18" charset="0"/>
              </a:rPr>
              <a:t>colour</a:t>
            </a:r>
            <a:r>
              <a:rPr lang="fr-FR" sz="1100" dirty="0" smtClean="0">
                <a:solidFill>
                  <a:srgbClr val="1C4824"/>
                </a:solidFill>
                <a:latin typeface="Adobe Garamond Pro" pitchFamily="18" charset="0"/>
              </a:rPr>
              <a:t> </a:t>
            </a:r>
            <a:r>
              <a:rPr lang="fr-FR" sz="1100" dirty="0" err="1" smtClean="0">
                <a:solidFill>
                  <a:srgbClr val="1C4824"/>
                </a:solidFill>
                <a:latin typeface="Adobe Garamond Pro" pitchFamily="18" charset="0"/>
              </a:rPr>
              <a:t>with</a:t>
            </a:r>
            <a:r>
              <a:rPr lang="fr-FR" sz="1100" dirty="0" smtClean="0">
                <a:solidFill>
                  <a:srgbClr val="1C4824"/>
                </a:solidFill>
                <a:latin typeface="Adobe Garamond Pro" pitchFamily="18" charset="0"/>
              </a:rPr>
              <a:t> green </a:t>
            </a:r>
            <a:r>
              <a:rPr lang="fr-FR" sz="1100" dirty="0" err="1" smtClean="0">
                <a:solidFill>
                  <a:srgbClr val="1C4824"/>
                </a:solidFill>
                <a:latin typeface="Adobe Garamond Pro" pitchFamily="18" charset="0"/>
              </a:rPr>
              <a:t>tints</a:t>
            </a:r>
            <a:r>
              <a:rPr lang="fr-FR" sz="1100" dirty="0" smtClean="0">
                <a:solidFill>
                  <a:srgbClr val="1C4824"/>
                </a:solidFill>
                <a:latin typeface="Adobe Garamond Pro" pitchFamily="18" charset="0"/>
              </a:rPr>
              <a:t>.</a:t>
            </a:r>
          </a:p>
          <a:p>
            <a:pPr algn="ctr"/>
            <a:endParaRPr lang="fr-FR" sz="1000" dirty="0">
              <a:latin typeface="Adobe Garamond Pro" pitchFamily="18" charset="0"/>
            </a:endParaRPr>
          </a:p>
          <a:p>
            <a:pPr algn="ctr"/>
            <a:r>
              <a:rPr lang="fr-FR" sz="1200" dirty="0" smtClean="0">
                <a:latin typeface="Adobe Garamond Pro" pitchFamily="18" charset="0"/>
              </a:rPr>
              <a:t>NOSE</a:t>
            </a:r>
          </a:p>
          <a:p>
            <a:pPr algn="ctr"/>
            <a:r>
              <a:rPr lang="fr-FR" sz="1100" dirty="0" err="1" smtClean="0">
                <a:solidFill>
                  <a:srgbClr val="1C4824"/>
                </a:solidFill>
                <a:latin typeface="Adobe Garamond Pro" pitchFamily="18" charset="0"/>
              </a:rPr>
              <a:t>Salty</a:t>
            </a:r>
            <a:r>
              <a:rPr lang="fr-FR" sz="1100" dirty="0" smtClean="0">
                <a:solidFill>
                  <a:srgbClr val="1C4824"/>
                </a:solidFill>
                <a:latin typeface="Adobe Garamond Pro" pitchFamily="18" charset="0"/>
              </a:rPr>
              <a:t> </a:t>
            </a:r>
            <a:r>
              <a:rPr lang="fr-FR" sz="1100" dirty="0" err="1" smtClean="0">
                <a:solidFill>
                  <a:srgbClr val="1C4824"/>
                </a:solidFill>
                <a:latin typeface="Adobe Garamond Pro" pitchFamily="18" charset="0"/>
              </a:rPr>
              <a:t>aromas</a:t>
            </a:r>
            <a:r>
              <a:rPr lang="fr-FR" sz="1100" dirty="0" smtClean="0">
                <a:solidFill>
                  <a:srgbClr val="1C4824"/>
                </a:solidFill>
                <a:latin typeface="Adobe Garamond Pro" pitchFamily="18" charset="0"/>
              </a:rPr>
              <a:t>, </a:t>
            </a:r>
            <a:r>
              <a:rPr lang="fr-FR" sz="1100" dirty="0" err="1" smtClean="0">
                <a:solidFill>
                  <a:srgbClr val="1C4824"/>
                </a:solidFill>
                <a:latin typeface="Adobe Garamond Pro" pitchFamily="18" charset="0"/>
              </a:rPr>
              <a:t>iodine</a:t>
            </a:r>
            <a:r>
              <a:rPr lang="fr-FR" sz="1100" dirty="0">
                <a:solidFill>
                  <a:srgbClr val="1C4824"/>
                </a:solidFill>
                <a:latin typeface="Adobe Garamond Pro" pitchFamily="18" charset="0"/>
              </a:rPr>
              <a:t> </a:t>
            </a:r>
            <a:r>
              <a:rPr lang="fr-FR" sz="1100" dirty="0" smtClean="0">
                <a:solidFill>
                  <a:srgbClr val="1C4824"/>
                </a:solidFill>
                <a:latin typeface="Adobe Garamond Pro" pitchFamily="18" charset="0"/>
              </a:rPr>
              <a:t>and </a:t>
            </a:r>
            <a:r>
              <a:rPr lang="fr-FR" sz="1100" dirty="0" err="1" smtClean="0">
                <a:solidFill>
                  <a:srgbClr val="1C4824"/>
                </a:solidFill>
                <a:latin typeface="Adobe Garamond Pro" pitchFamily="18" charset="0"/>
              </a:rPr>
              <a:t>smooth</a:t>
            </a:r>
            <a:r>
              <a:rPr lang="fr-FR" sz="1100" dirty="0" smtClean="0">
                <a:solidFill>
                  <a:srgbClr val="1C4824"/>
                </a:solidFill>
                <a:latin typeface="Adobe Garamond Pro" pitchFamily="18" charset="0"/>
              </a:rPr>
              <a:t> </a:t>
            </a:r>
            <a:r>
              <a:rPr lang="fr-FR" sz="1100" dirty="0" err="1" smtClean="0">
                <a:solidFill>
                  <a:srgbClr val="1C4824"/>
                </a:solidFill>
                <a:latin typeface="Adobe Garamond Pro" pitchFamily="18" charset="0"/>
              </a:rPr>
              <a:t>spices</a:t>
            </a:r>
            <a:r>
              <a:rPr lang="fr-FR" sz="1100" dirty="0" smtClean="0">
                <a:solidFill>
                  <a:srgbClr val="1C4824"/>
                </a:solidFill>
                <a:latin typeface="Adobe Garamond Pro" pitchFamily="18" charset="0"/>
              </a:rPr>
              <a:t> : </a:t>
            </a:r>
            <a:r>
              <a:rPr lang="fr-FR" sz="1100" dirty="0" err="1" smtClean="0">
                <a:solidFill>
                  <a:srgbClr val="1C4824"/>
                </a:solidFill>
                <a:latin typeface="Adobe Garamond Pro" pitchFamily="18" charset="0"/>
              </a:rPr>
              <a:t>cinnamon</a:t>
            </a:r>
            <a:r>
              <a:rPr lang="fr-FR" sz="1100" dirty="0" smtClean="0">
                <a:solidFill>
                  <a:srgbClr val="1C4824"/>
                </a:solidFill>
                <a:latin typeface="Adobe Garamond Pro" pitchFamily="18" charset="0"/>
              </a:rPr>
              <a:t>, </a:t>
            </a:r>
            <a:r>
              <a:rPr lang="fr-FR" sz="1100" dirty="0" err="1" smtClean="0">
                <a:solidFill>
                  <a:srgbClr val="1C4824"/>
                </a:solidFill>
                <a:latin typeface="Adobe Garamond Pro" pitchFamily="18" charset="0"/>
              </a:rPr>
              <a:t>nutmeg</a:t>
            </a:r>
            <a:r>
              <a:rPr lang="fr-FR" sz="1100" dirty="0" smtClean="0">
                <a:solidFill>
                  <a:srgbClr val="1C4824"/>
                </a:solidFill>
                <a:latin typeface="Adobe Garamond Pro" pitchFamily="18" charset="0"/>
              </a:rPr>
              <a:t>. </a:t>
            </a:r>
            <a:r>
              <a:rPr lang="fr-FR" sz="1100" dirty="0" err="1" smtClean="0">
                <a:solidFill>
                  <a:srgbClr val="1C4824"/>
                </a:solidFill>
                <a:latin typeface="Adobe Garamond Pro" pitchFamily="18" charset="0"/>
              </a:rPr>
              <a:t>We</a:t>
            </a:r>
            <a:r>
              <a:rPr lang="fr-FR" sz="1100" dirty="0" smtClean="0">
                <a:solidFill>
                  <a:srgbClr val="1C4824"/>
                </a:solidFill>
                <a:latin typeface="Adobe Garamond Pro" pitchFamily="18" charset="0"/>
              </a:rPr>
              <a:t> </a:t>
            </a:r>
            <a:r>
              <a:rPr lang="fr-FR" sz="1100" dirty="0" err="1" smtClean="0">
                <a:solidFill>
                  <a:srgbClr val="1C4824"/>
                </a:solidFill>
                <a:latin typeface="Adobe Garamond Pro" pitchFamily="18" charset="0"/>
              </a:rPr>
              <a:t>also</a:t>
            </a:r>
            <a:r>
              <a:rPr lang="fr-FR" sz="1100" dirty="0" smtClean="0">
                <a:solidFill>
                  <a:srgbClr val="1C4824"/>
                </a:solidFill>
                <a:latin typeface="Adobe Garamond Pro" pitchFamily="18" charset="0"/>
              </a:rPr>
              <a:t> </a:t>
            </a:r>
            <a:r>
              <a:rPr lang="fr-FR" sz="1100" dirty="0" err="1" smtClean="0">
                <a:solidFill>
                  <a:srgbClr val="1C4824"/>
                </a:solidFill>
                <a:latin typeface="Adobe Garamond Pro" pitchFamily="18" charset="0"/>
              </a:rPr>
              <a:t>get</a:t>
            </a:r>
            <a:r>
              <a:rPr lang="fr-FR" sz="1100" dirty="0" smtClean="0">
                <a:solidFill>
                  <a:srgbClr val="1C4824"/>
                </a:solidFill>
                <a:latin typeface="Adobe Garamond Pro" pitchFamily="18" charset="0"/>
              </a:rPr>
              <a:t> </a:t>
            </a:r>
            <a:r>
              <a:rPr lang="fr-FR" sz="1100" dirty="0" err="1" smtClean="0">
                <a:solidFill>
                  <a:srgbClr val="1C4824"/>
                </a:solidFill>
                <a:latin typeface="Adobe Garamond Pro" pitchFamily="18" charset="0"/>
              </a:rPr>
              <a:t>some</a:t>
            </a:r>
            <a:r>
              <a:rPr lang="fr-FR" sz="1100" dirty="0" smtClean="0">
                <a:solidFill>
                  <a:srgbClr val="1C4824"/>
                </a:solidFill>
                <a:latin typeface="Adobe Garamond Pro" pitchFamily="18" charset="0"/>
              </a:rPr>
              <a:t> white </a:t>
            </a:r>
            <a:r>
              <a:rPr lang="fr-FR" sz="1100" dirty="0" err="1" smtClean="0">
                <a:solidFill>
                  <a:srgbClr val="1C4824"/>
                </a:solidFill>
                <a:latin typeface="Adobe Garamond Pro" pitchFamily="18" charset="0"/>
              </a:rPr>
              <a:t>peach</a:t>
            </a:r>
            <a:r>
              <a:rPr lang="fr-FR" sz="1100" dirty="0" smtClean="0">
                <a:solidFill>
                  <a:srgbClr val="1C4824"/>
                </a:solidFill>
                <a:latin typeface="Adobe Garamond Pro" pitchFamily="18" charset="0"/>
              </a:rPr>
              <a:t> and </a:t>
            </a:r>
            <a:r>
              <a:rPr lang="fr-FR" sz="1100" dirty="0" err="1" smtClean="0">
                <a:solidFill>
                  <a:srgbClr val="1C4824"/>
                </a:solidFill>
                <a:latin typeface="Adobe Garamond Pro" pitchFamily="18" charset="0"/>
              </a:rPr>
              <a:t>apricot</a:t>
            </a:r>
            <a:r>
              <a:rPr lang="fr-FR" sz="1100" dirty="0" smtClean="0">
                <a:solidFill>
                  <a:srgbClr val="1C4824"/>
                </a:solidFill>
                <a:latin typeface="Adobe Garamond Pro" pitchFamily="18" charset="0"/>
              </a:rPr>
              <a:t> notes. Great volume and </a:t>
            </a:r>
            <a:r>
              <a:rPr lang="fr-FR" sz="1100" dirty="0" err="1" smtClean="0">
                <a:solidFill>
                  <a:srgbClr val="1C4824"/>
                </a:solidFill>
                <a:latin typeface="Adobe Garamond Pro" pitchFamily="18" charset="0"/>
              </a:rPr>
              <a:t>richness</a:t>
            </a:r>
            <a:r>
              <a:rPr lang="fr-FR" sz="1100" dirty="0" smtClean="0">
                <a:solidFill>
                  <a:srgbClr val="1C4824"/>
                </a:solidFill>
                <a:latin typeface="Adobe Garamond Pro" pitchFamily="18" charset="0"/>
              </a:rPr>
              <a:t>.</a:t>
            </a:r>
          </a:p>
          <a:p>
            <a:pPr algn="ctr"/>
            <a:endParaRPr lang="fr-FR" sz="1000" dirty="0">
              <a:latin typeface="Adobe Garamond Pro" pitchFamily="18" charset="0"/>
            </a:endParaRPr>
          </a:p>
          <a:p>
            <a:pPr algn="ctr"/>
            <a:r>
              <a:rPr lang="fr-FR" sz="1200" dirty="0" smtClean="0">
                <a:latin typeface="Adobe Garamond Pro" pitchFamily="18" charset="0"/>
              </a:rPr>
              <a:t>PALATE</a:t>
            </a:r>
          </a:p>
          <a:p>
            <a:pPr algn="ctr"/>
            <a:r>
              <a:rPr lang="fr-FR" sz="1100" dirty="0" err="1" smtClean="0">
                <a:solidFill>
                  <a:srgbClr val="1C4824"/>
                </a:solidFill>
                <a:latin typeface="Adobe Garamond Pro" pitchFamily="18" charset="0"/>
              </a:rPr>
              <a:t>Freshness</a:t>
            </a:r>
            <a:r>
              <a:rPr lang="fr-FR" sz="1100" dirty="0" smtClean="0">
                <a:solidFill>
                  <a:srgbClr val="1C4824"/>
                </a:solidFill>
                <a:latin typeface="Adobe Garamond Pro" pitchFamily="18" charset="0"/>
              </a:rPr>
              <a:t> and </a:t>
            </a:r>
            <a:r>
              <a:rPr lang="fr-FR" sz="1100" dirty="0" err="1" smtClean="0">
                <a:solidFill>
                  <a:srgbClr val="1C4824"/>
                </a:solidFill>
                <a:latin typeface="Adobe Garamond Pro" pitchFamily="18" charset="0"/>
              </a:rPr>
              <a:t>saltiness</a:t>
            </a:r>
            <a:r>
              <a:rPr lang="fr-FR" sz="1100" dirty="0" smtClean="0">
                <a:solidFill>
                  <a:srgbClr val="1C4824"/>
                </a:solidFill>
                <a:latin typeface="Adobe Garamond Pro" pitchFamily="18" charset="0"/>
              </a:rPr>
              <a:t> are </a:t>
            </a:r>
            <a:r>
              <a:rPr lang="fr-FR" sz="1100" dirty="0" err="1" smtClean="0">
                <a:solidFill>
                  <a:srgbClr val="1C4824"/>
                </a:solidFill>
                <a:latin typeface="Adobe Garamond Pro" pitchFamily="18" charset="0"/>
              </a:rPr>
              <a:t>predominant</a:t>
            </a:r>
            <a:r>
              <a:rPr lang="fr-FR" sz="1100" dirty="0" smtClean="0">
                <a:solidFill>
                  <a:srgbClr val="1C4824"/>
                </a:solidFill>
                <a:latin typeface="Adobe Garamond Pro" pitchFamily="18" charset="0"/>
              </a:rPr>
              <a:t>. </a:t>
            </a:r>
            <a:r>
              <a:rPr lang="fr-FR" sz="1100" dirty="0" err="1" smtClean="0">
                <a:solidFill>
                  <a:srgbClr val="1C4824"/>
                </a:solidFill>
                <a:latin typeface="Adobe Garamond Pro" pitchFamily="18" charset="0"/>
              </a:rPr>
              <a:t>Lovely</a:t>
            </a:r>
            <a:r>
              <a:rPr lang="fr-FR" sz="1100" dirty="0" smtClean="0">
                <a:solidFill>
                  <a:srgbClr val="1C4824"/>
                </a:solidFill>
                <a:latin typeface="Adobe Garamond Pro" pitchFamily="18" charset="0"/>
              </a:rPr>
              <a:t> tension </a:t>
            </a:r>
            <a:r>
              <a:rPr lang="fr-FR" sz="1100" dirty="0" err="1" smtClean="0">
                <a:solidFill>
                  <a:srgbClr val="1C4824"/>
                </a:solidFill>
                <a:latin typeface="Adobe Garamond Pro" pitchFamily="18" charset="0"/>
              </a:rPr>
              <a:t>reflecting</a:t>
            </a:r>
            <a:r>
              <a:rPr lang="fr-FR" sz="1100" dirty="0" smtClean="0">
                <a:solidFill>
                  <a:srgbClr val="1C4824"/>
                </a:solidFill>
                <a:latin typeface="Adobe Garamond Pro" pitchFamily="18" charset="0"/>
              </a:rPr>
              <a:t> </a:t>
            </a:r>
            <a:r>
              <a:rPr lang="fr-FR" sz="1100" dirty="0" err="1" smtClean="0">
                <a:solidFill>
                  <a:srgbClr val="1C4824"/>
                </a:solidFill>
                <a:latin typeface="Adobe Garamond Pro" pitchFamily="18" charset="0"/>
              </a:rPr>
              <a:t>perfectly</a:t>
            </a:r>
            <a:r>
              <a:rPr lang="fr-FR" sz="1100" dirty="0" smtClean="0">
                <a:solidFill>
                  <a:srgbClr val="1C4824"/>
                </a:solidFill>
                <a:latin typeface="Adobe Garamond Pro" pitchFamily="18" charset="0"/>
              </a:rPr>
              <a:t> the </a:t>
            </a:r>
            <a:r>
              <a:rPr lang="fr-FR" sz="1100" dirty="0" err="1" smtClean="0">
                <a:solidFill>
                  <a:srgbClr val="1C4824"/>
                </a:solidFill>
                <a:latin typeface="Adobe Garamond Pro" pitchFamily="18" charset="0"/>
              </a:rPr>
              <a:t>mineral</a:t>
            </a:r>
            <a:r>
              <a:rPr lang="fr-FR" sz="1100" dirty="0" smtClean="0">
                <a:solidFill>
                  <a:srgbClr val="1C4824"/>
                </a:solidFill>
                <a:latin typeface="Adobe Garamond Pro" pitchFamily="18" charset="0"/>
              </a:rPr>
              <a:t> </a:t>
            </a:r>
            <a:r>
              <a:rPr lang="fr-FR" sz="1100" dirty="0" err="1" smtClean="0">
                <a:solidFill>
                  <a:srgbClr val="1C4824"/>
                </a:solidFill>
                <a:latin typeface="Adobe Garamond Pro" pitchFamily="18" charset="0"/>
              </a:rPr>
              <a:t>character</a:t>
            </a:r>
            <a:r>
              <a:rPr lang="fr-FR" sz="1100" dirty="0" smtClean="0">
                <a:solidFill>
                  <a:srgbClr val="1C4824"/>
                </a:solidFill>
                <a:latin typeface="Adobe Garamond Pro" pitchFamily="18" charset="0"/>
              </a:rPr>
              <a:t>.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2084678" y="6905714"/>
            <a:ext cx="3073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latin typeface="Adobe Garamond Pro" pitchFamily="18" charset="0"/>
              </a:rPr>
              <a:t>SERVICE &amp; CELLARING</a:t>
            </a:r>
          </a:p>
          <a:p>
            <a:pPr algn="ctr"/>
            <a:r>
              <a:rPr lang="fr-FR" sz="1100" dirty="0" smtClean="0">
                <a:solidFill>
                  <a:srgbClr val="1C4824"/>
                </a:solidFill>
                <a:latin typeface="Adobe Garamond Pro" pitchFamily="18" charset="0"/>
              </a:rPr>
              <a:t>It </a:t>
            </a:r>
            <a:r>
              <a:rPr lang="fr-FR" sz="1100" dirty="0" err="1" smtClean="0">
                <a:solidFill>
                  <a:srgbClr val="1C4824"/>
                </a:solidFill>
                <a:latin typeface="Adobe Garamond Pro" pitchFamily="18" charset="0"/>
              </a:rPr>
              <a:t>can</a:t>
            </a:r>
            <a:r>
              <a:rPr lang="fr-FR" sz="1100" dirty="0" smtClean="0">
                <a:solidFill>
                  <a:srgbClr val="1C4824"/>
                </a:solidFill>
                <a:latin typeface="Adobe Garamond Pro" pitchFamily="18" charset="0"/>
              </a:rPr>
              <a:t> </a:t>
            </a:r>
            <a:r>
              <a:rPr lang="fr-FR" sz="1100" dirty="0" err="1" smtClean="0">
                <a:solidFill>
                  <a:srgbClr val="1C4824"/>
                </a:solidFill>
                <a:latin typeface="Adobe Garamond Pro" pitchFamily="18" charset="0"/>
              </a:rPr>
              <a:t>be</a:t>
            </a:r>
            <a:r>
              <a:rPr lang="fr-FR" sz="1100" dirty="0" smtClean="0">
                <a:solidFill>
                  <a:srgbClr val="1C4824"/>
                </a:solidFill>
                <a:latin typeface="Adobe Garamond Pro" pitchFamily="18" charset="0"/>
              </a:rPr>
              <a:t> </a:t>
            </a:r>
            <a:r>
              <a:rPr lang="fr-FR" sz="1100" dirty="0" err="1" smtClean="0">
                <a:solidFill>
                  <a:srgbClr val="1C4824"/>
                </a:solidFill>
                <a:latin typeface="Adobe Garamond Pro" pitchFamily="18" charset="0"/>
              </a:rPr>
              <a:t>served</a:t>
            </a:r>
            <a:r>
              <a:rPr lang="fr-FR" sz="1100" dirty="0" smtClean="0">
                <a:solidFill>
                  <a:srgbClr val="1C4824"/>
                </a:solidFill>
                <a:latin typeface="Adobe Garamond Pro" pitchFamily="18" charset="0"/>
              </a:rPr>
              <a:t> </a:t>
            </a:r>
            <a:r>
              <a:rPr lang="fr-FR" sz="1100" dirty="0" err="1" smtClean="0">
                <a:solidFill>
                  <a:srgbClr val="1C4824"/>
                </a:solidFill>
                <a:latin typeface="Adobe Garamond Pro" pitchFamily="18" charset="0"/>
              </a:rPr>
              <a:t>from</a:t>
            </a:r>
            <a:r>
              <a:rPr lang="fr-FR" sz="1100" dirty="0" smtClean="0">
                <a:solidFill>
                  <a:srgbClr val="1C4824"/>
                </a:solidFill>
                <a:latin typeface="Adobe Garamond Pro" pitchFamily="18" charset="0"/>
              </a:rPr>
              <a:t> </a:t>
            </a:r>
            <a:r>
              <a:rPr lang="fr-FR" sz="1100" dirty="0" err="1" smtClean="0">
                <a:solidFill>
                  <a:srgbClr val="1C4824"/>
                </a:solidFill>
                <a:latin typeface="Adobe Garamond Pro" pitchFamily="18" charset="0"/>
              </a:rPr>
              <a:t>now</a:t>
            </a:r>
            <a:r>
              <a:rPr lang="fr-FR" sz="1100" dirty="0" smtClean="0">
                <a:solidFill>
                  <a:srgbClr val="1C4824"/>
                </a:solidFill>
                <a:latin typeface="Adobe Garamond Pro" pitchFamily="18" charset="0"/>
              </a:rPr>
              <a:t> at 12-14°C or </a:t>
            </a:r>
            <a:r>
              <a:rPr lang="fr-FR" sz="1100" dirty="0" err="1" smtClean="0">
                <a:solidFill>
                  <a:srgbClr val="1C4824"/>
                </a:solidFill>
                <a:latin typeface="Adobe Garamond Pro" pitchFamily="18" charset="0"/>
              </a:rPr>
              <a:t>kept</a:t>
            </a:r>
            <a:r>
              <a:rPr lang="fr-FR" sz="1100" dirty="0" smtClean="0">
                <a:solidFill>
                  <a:srgbClr val="1C4824"/>
                </a:solidFill>
                <a:latin typeface="Adobe Garamond Pro" pitchFamily="18" charset="0"/>
              </a:rPr>
              <a:t> in </a:t>
            </a:r>
            <a:r>
              <a:rPr lang="fr-FR" sz="1100" dirty="0" err="1" smtClean="0">
                <a:solidFill>
                  <a:srgbClr val="1C4824"/>
                </a:solidFill>
                <a:latin typeface="Adobe Garamond Pro" pitchFamily="18" charset="0"/>
              </a:rPr>
              <a:t>cellar</a:t>
            </a:r>
            <a:r>
              <a:rPr lang="fr-FR" sz="1100" dirty="0" smtClean="0">
                <a:solidFill>
                  <a:srgbClr val="1C4824"/>
                </a:solidFill>
                <a:latin typeface="Adobe Garamond Pro" pitchFamily="18" charset="0"/>
              </a:rPr>
              <a:t> for 3 to 5 </a:t>
            </a:r>
            <a:r>
              <a:rPr lang="fr-FR" sz="1100" dirty="0" err="1" smtClean="0">
                <a:solidFill>
                  <a:srgbClr val="1C4824"/>
                </a:solidFill>
                <a:latin typeface="Adobe Garamond Pro" pitchFamily="18" charset="0"/>
              </a:rPr>
              <a:t>years</a:t>
            </a:r>
            <a:r>
              <a:rPr lang="fr-FR" sz="1100" dirty="0" smtClean="0">
                <a:solidFill>
                  <a:srgbClr val="1C4824"/>
                </a:solidFill>
                <a:latin typeface="Adobe Garamond Pro" pitchFamily="18" charset="0"/>
              </a:rPr>
              <a:t>.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2150450" y="7976832"/>
            <a:ext cx="3073547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latin typeface="Adobe Garamond Pro" pitchFamily="18" charset="0"/>
              </a:rPr>
              <a:t>FOOD &amp; WINE PAIRING</a:t>
            </a:r>
          </a:p>
          <a:p>
            <a:pPr algn="ctr"/>
            <a:r>
              <a:rPr lang="fr-FR" sz="1100" dirty="0" smtClean="0">
                <a:solidFill>
                  <a:srgbClr val="1C4824"/>
                </a:solidFill>
                <a:latin typeface="Adobe Garamond Pro" pitchFamily="18" charset="0"/>
              </a:rPr>
              <a:t>A </a:t>
            </a:r>
            <a:r>
              <a:rPr lang="fr-FR" sz="1100" dirty="0" err="1" smtClean="0">
                <a:solidFill>
                  <a:srgbClr val="1C4824"/>
                </a:solidFill>
                <a:latin typeface="Adobe Garamond Pro" pitchFamily="18" charset="0"/>
              </a:rPr>
              <a:t>mushroom</a:t>
            </a:r>
            <a:r>
              <a:rPr lang="fr-FR" sz="1100" dirty="0" smtClean="0">
                <a:solidFill>
                  <a:srgbClr val="1C4824"/>
                </a:solidFill>
                <a:latin typeface="Adobe Garamond Pro" pitchFamily="18" charset="0"/>
              </a:rPr>
              <a:t> risotto, </a:t>
            </a:r>
            <a:r>
              <a:rPr lang="fr-FR" sz="1100" dirty="0" err="1" smtClean="0">
                <a:solidFill>
                  <a:srgbClr val="1C4824"/>
                </a:solidFill>
                <a:latin typeface="Adobe Garamond Pro" pitchFamily="18" charset="0"/>
              </a:rPr>
              <a:t>poultries</a:t>
            </a:r>
            <a:r>
              <a:rPr lang="fr-FR" sz="1100" dirty="0" smtClean="0">
                <a:solidFill>
                  <a:srgbClr val="1C4824"/>
                </a:solidFill>
                <a:latin typeface="Adobe Garamond Pro" pitchFamily="18" charset="0"/>
              </a:rPr>
              <a:t> </a:t>
            </a:r>
            <a:r>
              <a:rPr lang="fr-FR" sz="1100" dirty="0" err="1" smtClean="0">
                <a:solidFill>
                  <a:srgbClr val="1C4824"/>
                </a:solidFill>
                <a:latin typeface="Adobe Garamond Pro" pitchFamily="18" charset="0"/>
              </a:rPr>
              <a:t>with</a:t>
            </a:r>
            <a:r>
              <a:rPr lang="fr-FR" sz="1100" dirty="0" smtClean="0">
                <a:solidFill>
                  <a:srgbClr val="1C4824"/>
                </a:solidFill>
                <a:latin typeface="Adobe Garamond Pro" pitchFamily="18" charset="0"/>
              </a:rPr>
              <a:t> a </a:t>
            </a:r>
            <a:r>
              <a:rPr lang="fr-FR" sz="1100" dirty="0" err="1" smtClean="0">
                <a:solidFill>
                  <a:srgbClr val="1C4824"/>
                </a:solidFill>
                <a:latin typeface="Adobe Garamond Pro" pitchFamily="18" charset="0"/>
              </a:rPr>
              <a:t>cream</a:t>
            </a:r>
            <a:r>
              <a:rPr lang="fr-FR" sz="1100" dirty="0" smtClean="0">
                <a:solidFill>
                  <a:srgbClr val="1C4824"/>
                </a:solidFill>
                <a:latin typeface="Adobe Garamond Pro" pitchFamily="18" charset="0"/>
              </a:rPr>
              <a:t> and </a:t>
            </a:r>
            <a:r>
              <a:rPr lang="fr-FR" sz="1100" dirty="0" err="1" smtClean="0">
                <a:solidFill>
                  <a:srgbClr val="1C4824"/>
                </a:solidFill>
                <a:latin typeface="Adobe Garamond Pro" pitchFamily="18" charset="0"/>
              </a:rPr>
              <a:t>peperry</a:t>
            </a:r>
            <a:r>
              <a:rPr lang="fr-FR" sz="1100" dirty="0" smtClean="0">
                <a:solidFill>
                  <a:srgbClr val="1C4824"/>
                </a:solidFill>
                <a:latin typeface="Adobe Garamond Pro" pitchFamily="18" charset="0"/>
              </a:rPr>
              <a:t> sauce, </a:t>
            </a:r>
            <a:r>
              <a:rPr lang="fr-FR" sz="1100" dirty="0" err="1" smtClean="0">
                <a:solidFill>
                  <a:srgbClr val="1C4824"/>
                </a:solidFill>
                <a:latin typeface="Adobe Garamond Pro" pitchFamily="18" charset="0"/>
              </a:rPr>
              <a:t>chicken</a:t>
            </a:r>
            <a:r>
              <a:rPr lang="fr-FR" sz="1100" dirty="0" smtClean="0">
                <a:solidFill>
                  <a:srgbClr val="1C4824"/>
                </a:solidFill>
                <a:latin typeface="Adobe Garamond Pro" pitchFamily="18" charset="0"/>
              </a:rPr>
              <a:t> </a:t>
            </a:r>
            <a:r>
              <a:rPr lang="fr-FR" sz="1100" dirty="0" err="1" smtClean="0">
                <a:solidFill>
                  <a:srgbClr val="1C4824"/>
                </a:solidFill>
                <a:latin typeface="Adobe Garamond Pro" pitchFamily="18" charset="0"/>
              </a:rPr>
              <a:t>with</a:t>
            </a:r>
            <a:r>
              <a:rPr lang="fr-FR" sz="1100" dirty="0" smtClean="0">
                <a:solidFill>
                  <a:srgbClr val="1C4824"/>
                </a:solidFill>
                <a:latin typeface="Adobe Garamond Pro" pitchFamily="18" charset="0"/>
              </a:rPr>
              <a:t> </a:t>
            </a:r>
            <a:r>
              <a:rPr lang="fr-FR" sz="1100" dirty="0" err="1" smtClean="0">
                <a:solidFill>
                  <a:srgbClr val="1C4824"/>
                </a:solidFill>
                <a:latin typeface="Adobe Garamond Pro" pitchFamily="18" charset="0"/>
              </a:rPr>
              <a:t>yellow</a:t>
            </a:r>
            <a:r>
              <a:rPr lang="fr-FR" sz="1100" dirty="0" smtClean="0">
                <a:solidFill>
                  <a:srgbClr val="1C4824"/>
                </a:solidFill>
                <a:latin typeface="Adobe Garamond Pro" pitchFamily="18" charset="0"/>
              </a:rPr>
              <a:t> </a:t>
            </a:r>
            <a:r>
              <a:rPr lang="fr-FR" sz="1100" dirty="0" err="1" smtClean="0">
                <a:solidFill>
                  <a:srgbClr val="1C4824"/>
                </a:solidFill>
                <a:latin typeface="Adobe Garamond Pro" pitchFamily="18" charset="0"/>
              </a:rPr>
              <a:t>wine</a:t>
            </a:r>
            <a:r>
              <a:rPr lang="fr-FR" sz="1100" dirty="0" smtClean="0">
                <a:solidFill>
                  <a:srgbClr val="1C4824"/>
                </a:solidFill>
                <a:latin typeface="Adobe Garamond Pro" pitchFamily="18" charset="0"/>
              </a:rPr>
              <a:t> </a:t>
            </a:r>
            <a:r>
              <a:rPr lang="fr-FR" sz="1100" dirty="0" err="1" smtClean="0">
                <a:solidFill>
                  <a:srgbClr val="1C4824"/>
                </a:solidFill>
                <a:latin typeface="Adobe Garamond Pro" pitchFamily="18" charset="0"/>
              </a:rPr>
              <a:t>will</a:t>
            </a:r>
            <a:r>
              <a:rPr lang="fr-FR" sz="1100" dirty="0">
                <a:solidFill>
                  <a:srgbClr val="1C4824"/>
                </a:solidFill>
                <a:latin typeface="Adobe Garamond Pro" pitchFamily="18" charset="0"/>
              </a:rPr>
              <a:t> </a:t>
            </a:r>
            <a:r>
              <a:rPr lang="fr-FR" sz="1100" dirty="0" err="1" smtClean="0">
                <a:solidFill>
                  <a:srgbClr val="1C4824"/>
                </a:solidFill>
                <a:latin typeface="Adobe Garamond Pro" pitchFamily="18" charset="0"/>
              </a:rPr>
              <a:t>be</a:t>
            </a:r>
            <a:r>
              <a:rPr lang="fr-FR" sz="1100" dirty="0" smtClean="0">
                <a:solidFill>
                  <a:srgbClr val="1C4824"/>
                </a:solidFill>
                <a:latin typeface="Adobe Garamond Pro" pitchFamily="18" charset="0"/>
              </a:rPr>
              <a:t> </a:t>
            </a:r>
            <a:r>
              <a:rPr lang="fr-FR" sz="1100" dirty="0" err="1" smtClean="0">
                <a:solidFill>
                  <a:srgbClr val="1C4824"/>
                </a:solidFill>
                <a:latin typeface="Adobe Garamond Pro" pitchFamily="18" charset="0"/>
              </a:rPr>
              <a:t>some</a:t>
            </a:r>
            <a:r>
              <a:rPr lang="fr-FR" sz="1100" dirty="0" smtClean="0">
                <a:solidFill>
                  <a:srgbClr val="1C4824"/>
                </a:solidFill>
                <a:latin typeface="Adobe Garamond Pro" pitchFamily="18" charset="0"/>
              </a:rPr>
              <a:t> </a:t>
            </a:r>
            <a:r>
              <a:rPr lang="fr-FR" sz="1100" dirty="0" err="1" smtClean="0">
                <a:solidFill>
                  <a:srgbClr val="1C4824"/>
                </a:solidFill>
                <a:latin typeface="Adobe Garamond Pro" pitchFamily="18" charset="0"/>
              </a:rPr>
              <a:t>tasty</a:t>
            </a:r>
            <a:r>
              <a:rPr lang="fr-FR" sz="1100" dirty="0" smtClean="0">
                <a:solidFill>
                  <a:srgbClr val="1C4824"/>
                </a:solidFill>
                <a:latin typeface="Adobe Garamond Pro" pitchFamily="18" charset="0"/>
              </a:rPr>
              <a:t> </a:t>
            </a:r>
            <a:r>
              <a:rPr lang="fr-FR" sz="1100" dirty="0" err="1" smtClean="0">
                <a:solidFill>
                  <a:srgbClr val="1C4824"/>
                </a:solidFill>
                <a:latin typeface="Adobe Garamond Pro" pitchFamily="18" charset="0"/>
              </a:rPr>
              <a:t>receipes</a:t>
            </a:r>
            <a:r>
              <a:rPr lang="fr-FR" sz="1100" dirty="0" smtClean="0">
                <a:solidFill>
                  <a:srgbClr val="1C4824"/>
                </a:solidFill>
                <a:latin typeface="Adobe Garamond Pro" pitchFamily="18" charset="0"/>
              </a:rPr>
              <a:t> for </a:t>
            </a:r>
            <a:r>
              <a:rPr lang="fr-FR" sz="1100" dirty="0" err="1" smtClean="0">
                <a:solidFill>
                  <a:srgbClr val="1C4824"/>
                </a:solidFill>
                <a:latin typeface="Adobe Garamond Pro" pitchFamily="18" charset="0"/>
              </a:rPr>
              <a:t>our</a:t>
            </a:r>
            <a:r>
              <a:rPr lang="fr-FR" sz="1100" dirty="0" smtClean="0">
                <a:solidFill>
                  <a:srgbClr val="1C4824"/>
                </a:solidFill>
                <a:latin typeface="Adobe Garamond Pro" pitchFamily="18" charset="0"/>
              </a:rPr>
              <a:t> Mercurey En </a:t>
            </a:r>
            <a:r>
              <a:rPr lang="fr-FR" sz="1100" dirty="0" err="1" smtClean="0">
                <a:solidFill>
                  <a:srgbClr val="1C4824"/>
                </a:solidFill>
                <a:latin typeface="Adobe Garamond Pro" pitchFamily="18" charset="0"/>
              </a:rPr>
              <a:t>Pierrelet</a:t>
            </a:r>
            <a:r>
              <a:rPr lang="fr-FR" sz="1100" dirty="0" smtClean="0">
                <a:solidFill>
                  <a:srgbClr val="1C4824"/>
                </a:solidFill>
                <a:latin typeface="Adobe Garamond Pro" pitchFamily="18" charset="0"/>
              </a:rPr>
              <a:t> 2014.</a:t>
            </a:r>
            <a:endParaRPr lang="fr-FR" sz="1100" dirty="0">
              <a:solidFill>
                <a:srgbClr val="1C4824"/>
              </a:solidFill>
              <a:latin typeface="Adobe Garamond Pro" pitchFamily="18" charset="0"/>
            </a:endParaRPr>
          </a:p>
        </p:txBody>
      </p:sp>
      <p:pic>
        <p:nvPicPr>
          <p:cNvPr id="1024" name="Image 1023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1510" b="27530"/>
          <a:stretch/>
        </p:blipFill>
        <p:spPr>
          <a:xfrm>
            <a:off x="3201437" y="9224806"/>
            <a:ext cx="837961" cy="640953"/>
          </a:xfrm>
          <a:prstGeom prst="rect">
            <a:avLst/>
          </a:prstGeom>
        </p:spPr>
      </p:pic>
      <p:cxnSp>
        <p:nvCxnSpPr>
          <p:cNvPr id="1027" name="Connecteur droit 1026"/>
          <p:cNvCxnSpPr/>
          <p:nvPr/>
        </p:nvCxnSpPr>
        <p:spPr>
          <a:xfrm>
            <a:off x="2566429" y="9207938"/>
            <a:ext cx="2107977" cy="24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/>
          <p:cNvSpPr txBox="1"/>
          <p:nvPr/>
        </p:nvSpPr>
        <p:spPr>
          <a:xfrm>
            <a:off x="2900338" y="9210383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 smtClean="0">
                <a:latin typeface="Adobe Garamond Pro" pitchFamily="18" charset="0"/>
              </a:rPr>
              <a:t>Château de </a:t>
            </a:r>
            <a:r>
              <a:rPr lang="fr-FR" sz="800" dirty="0" err="1" smtClean="0">
                <a:latin typeface="Adobe Garamond Pro" pitchFamily="18" charset="0"/>
              </a:rPr>
              <a:t>Chamirey</a:t>
            </a:r>
            <a:endParaRPr lang="fr-FR" sz="800" dirty="0" smtClean="0">
              <a:latin typeface="Adobe Garamond Pro" pitchFamily="18" charset="0"/>
            </a:endParaRPr>
          </a:p>
          <a:p>
            <a:pPr algn="ctr"/>
            <a:r>
              <a:rPr lang="fr-FR" sz="800" dirty="0" smtClean="0">
                <a:latin typeface="Adobe Garamond Pro" pitchFamily="18" charset="0"/>
              </a:rPr>
              <a:t>Rue du Château</a:t>
            </a:r>
          </a:p>
          <a:p>
            <a:pPr algn="ctr"/>
            <a:r>
              <a:rPr lang="fr-FR" sz="800" dirty="0" smtClean="0">
                <a:latin typeface="Adobe Garamond Pro" pitchFamily="18" charset="0"/>
              </a:rPr>
              <a:t>71640 Mercurey</a:t>
            </a:r>
          </a:p>
          <a:p>
            <a:pPr algn="ctr"/>
            <a:r>
              <a:rPr lang="fr-FR" sz="800" dirty="0" smtClean="0">
                <a:latin typeface="Adobe Garamond Pro" pitchFamily="18" charset="0"/>
              </a:rPr>
              <a:t>Tél : 03 85 45 86 55</a:t>
            </a:r>
            <a:endParaRPr lang="fr-FR" sz="800" dirty="0">
              <a:latin typeface="Adobe Garamond Pro" pitchFamily="18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84" t="30556" r="560" b="21084"/>
          <a:stretch/>
        </p:blipFill>
        <p:spPr>
          <a:xfrm>
            <a:off x="115640" y="2112113"/>
            <a:ext cx="1800200" cy="1682766"/>
          </a:xfrm>
          <a:prstGeom prst="ellipse">
            <a:avLst/>
          </a:prstGeom>
          <a:ln>
            <a:solidFill>
              <a:schemeClr val="tx1"/>
            </a:solidFill>
          </a:ln>
        </p:spPr>
      </p:pic>
      <p:sp>
        <p:nvSpPr>
          <p:cNvPr id="5" name="ZoneTexte 4"/>
          <p:cNvSpPr txBox="1"/>
          <p:nvPr/>
        </p:nvSpPr>
        <p:spPr>
          <a:xfrm>
            <a:off x="35439" y="7093680"/>
            <a:ext cx="188040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latin typeface="Adobe Garamond Pro" pitchFamily="18" charset="0"/>
              </a:rPr>
              <a:t>AGING</a:t>
            </a:r>
            <a:endParaRPr lang="fr-FR" sz="1000" dirty="0">
              <a:latin typeface="Adobe Garamond Pro" pitchFamily="18" charset="0"/>
            </a:endParaRPr>
          </a:p>
          <a:p>
            <a:pPr algn="just"/>
            <a:r>
              <a:rPr lang="en-GB" sz="1000" dirty="0">
                <a:latin typeface="Adobe Garamond Pro"/>
              </a:rPr>
              <a:t>Aging process is taking place  100% in traditional Burgundian 228 litres </a:t>
            </a:r>
            <a:r>
              <a:rPr lang="en-GB" sz="1000" dirty="0" smtClean="0">
                <a:latin typeface="Adobe Garamond Pro"/>
              </a:rPr>
              <a:t>barrels as well as 400 litres barrels </a:t>
            </a:r>
            <a:r>
              <a:rPr lang="en-GB" sz="1000">
                <a:latin typeface="Adobe Garamond Pro"/>
              </a:rPr>
              <a:t>during </a:t>
            </a:r>
            <a:r>
              <a:rPr lang="en-GB" sz="1000" smtClean="0">
                <a:latin typeface="Adobe Garamond Pro"/>
              </a:rPr>
              <a:t>11 </a:t>
            </a:r>
            <a:r>
              <a:rPr lang="en-GB" sz="1000" dirty="0">
                <a:latin typeface="Adobe Garamond Pro"/>
              </a:rPr>
              <a:t>months with </a:t>
            </a:r>
            <a:r>
              <a:rPr lang="en-GB" sz="1000">
                <a:latin typeface="Adobe Garamond Pro"/>
              </a:rPr>
              <a:t>around </a:t>
            </a:r>
            <a:r>
              <a:rPr lang="en-GB" sz="1000" smtClean="0">
                <a:latin typeface="Adobe Garamond Pro"/>
              </a:rPr>
              <a:t>20</a:t>
            </a:r>
            <a:r>
              <a:rPr lang="en-GB" sz="1000" smtClean="0">
                <a:latin typeface="Adobe Garamond Pro"/>
              </a:rPr>
              <a:t>% </a:t>
            </a:r>
            <a:r>
              <a:rPr lang="en-GB" sz="1000" dirty="0">
                <a:latin typeface="Adobe Garamond Pro"/>
              </a:rPr>
              <a:t>of new barrels. We only use light toasted French oak coming mainly from Bourgogne, Allier and Vosges forests.</a:t>
            </a:r>
            <a:endParaRPr lang="fr-FR" sz="1000" strike="sngStrike" dirty="0">
              <a:latin typeface="Adobe Garamond Pro"/>
            </a:endParaRPr>
          </a:p>
          <a:p>
            <a:pPr algn="just"/>
            <a:r>
              <a:rPr lang="fr-FR" sz="1000" dirty="0">
                <a:latin typeface="Adobe Garamond Pro"/>
              </a:rPr>
              <a:t>Light filtration </a:t>
            </a:r>
            <a:r>
              <a:rPr lang="fr-FR" sz="1000" dirty="0" err="1">
                <a:latin typeface="Adobe Garamond Pro"/>
              </a:rPr>
              <a:t>before</a:t>
            </a:r>
            <a:r>
              <a:rPr lang="fr-FR" sz="1000" dirty="0">
                <a:latin typeface="Adobe Garamond Pro"/>
              </a:rPr>
              <a:t> </a:t>
            </a:r>
            <a:r>
              <a:rPr lang="fr-FR" sz="1000" dirty="0" err="1" smtClean="0">
                <a:latin typeface="Adobe Garamond Pro"/>
              </a:rPr>
              <a:t>bottling</a:t>
            </a:r>
            <a:endParaRPr lang="en-GB" sz="1000" dirty="0">
              <a:latin typeface="Adobe Garamond Pro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964" y="4327604"/>
            <a:ext cx="3436994" cy="5156219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52360" y="4327604"/>
            <a:ext cx="1880401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dobe Garamond Pro" pitchFamily="18" charset="0"/>
              </a:rPr>
              <a:t>WINEMAKING</a:t>
            </a:r>
            <a:endParaRPr lang="fr-FR" sz="1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Adobe Garamond Pro" pitchFamily="18" charset="0"/>
            </a:endParaRPr>
          </a:p>
          <a:p>
            <a:pPr algn="just"/>
            <a:r>
              <a:rPr lang="en-GB" sz="1000" dirty="0">
                <a:latin typeface="Adobe Garamond Pro"/>
              </a:rPr>
              <a:t>To preserve their integrity, grapes are carefully harvested and sorted out by hand. Full clusters.</a:t>
            </a:r>
            <a:endParaRPr lang="fr-FR" sz="1000" dirty="0">
              <a:latin typeface="Adobe Garamond Pro"/>
            </a:endParaRPr>
          </a:p>
          <a:p>
            <a:pPr algn="just"/>
            <a:r>
              <a:rPr lang="en-GB" sz="1000" dirty="0">
                <a:latin typeface="Adobe Garamond Pro"/>
              </a:rPr>
              <a:t>Following the pneumatic press, juices stay in a vat overnight for a cool settling down and then are directly filled in barrels by gravity.</a:t>
            </a:r>
          </a:p>
          <a:p>
            <a:pPr algn="just"/>
            <a:r>
              <a:rPr lang="en-GB" sz="1000" dirty="0">
                <a:latin typeface="Adobe Garamond Pro"/>
              </a:rPr>
              <a:t>Alcoholic and malolactic fermentations take place in barrels</a:t>
            </a:r>
            <a:r>
              <a:rPr lang="en-GB" sz="1000" dirty="0" smtClean="0">
                <a:latin typeface="Adobe Garamond Pro"/>
              </a:rPr>
              <a:t>.</a:t>
            </a:r>
            <a:endParaRPr lang="fr-FR" sz="1000" dirty="0">
              <a:latin typeface="Adobe Garamond Pro"/>
            </a:endParaRPr>
          </a:p>
        </p:txBody>
      </p:sp>
      <p:sp>
        <p:nvSpPr>
          <p:cNvPr id="6" name="Ellipse 5"/>
          <p:cNvSpPr/>
          <p:nvPr/>
        </p:nvSpPr>
        <p:spPr>
          <a:xfrm>
            <a:off x="1093914" y="3462450"/>
            <a:ext cx="112197" cy="11597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404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78" r="34576" b="49753"/>
          <a:stretch/>
        </p:blipFill>
        <p:spPr>
          <a:xfrm>
            <a:off x="-1247277" y="-385524"/>
            <a:ext cx="2919244" cy="2285583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550893" y="263184"/>
            <a:ext cx="514974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600" dirty="0" smtClean="0">
                <a:solidFill>
                  <a:srgbClr val="1C4824"/>
                </a:solidFill>
                <a:latin typeface="Adobe Garamond Pro" pitchFamily="18" charset="0"/>
              </a:rPr>
              <a:t>M</a:t>
            </a:r>
            <a:r>
              <a:rPr lang="fr-FR" sz="2200" dirty="0" smtClean="0">
                <a:solidFill>
                  <a:srgbClr val="1C4824"/>
                </a:solidFill>
                <a:latin typeface="Adobe Garamond Pro" pitchFamily="18" charset="0"/>
              </a:rPr>
              <a:t>ERCUREY BLANC</a:t>
            </a:r>
          </a:p>
          <a:p>
            <a:pPr algn="ctr"/>
            <a:r>
              <a:rPr lang="fr-FR" sz="2500" b="1" dirty="0" smtClean="0">
                <a:solidFill>
                  <a:srgbClr val="1C4824"/>
                </a:solidFill>
                <a:latin typeface="Adobe Garamond Pro" pitchFamily="18" charset="0"/>
              </a:rPr>
              <a:t>EN PIERRELET</a:t>
            </a:r>
            <a:endParaRPr lang="fr-FR" sz="2200" b="1" dirty="0" smtClean="0">
              <a:solidFill>
                <a:srgbClr val="1C4824"/>
              </a:solidFill>
              <a:latin typeface="Adobe Garamond Pro" pitchFamily="18" charset="0"/>
            </a:endParaRPr>
          </a:p>
          <a:p>
            <a:pPr algn="ctr"/>
            <a:r>
              <a:rPr lang="fr-FR" dirty="0" smtClean="0">
                <a:latin typeface="Adobe Garamond Pro" pitchFamily="18" charset="0"/>
              </a:rPr>
              <a:t>2014</a:t>
            </a:r>
            <a:endParaRPr lang="fr-FR" dirty="0">
              <a:latin typeface="Adobe Garamond Pro" pitchFamily="18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6" b="14530"/>
          <a:stretch/>
        </p:blipFill>
        <p:spPr>
          <a:xfrm>
            <a:off x="488681" y="8946936"/>
            <a:ext cx="2366572" cy="959064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30" t="3270" r="58202" b="18884"/>
          <a:stretch/>
        </p:blipFill>
        <p:spPr>
          <a:xfrm>
            <a:off x="1134661" y="2075562"/>
            <a:ext cx="751686" cy="678084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4" name="Image 2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47" t="2852" r="34793" b="18674"/>
          <a:stretch/>
        </p:blipFill>
        <p:spPr>
          <a:xfrm>
            <a:off x="1882359" y="2075562"/>
            <a:ext cx="1446791" cy="67885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7" t="2852" r="70087" b="19565"/>
          <a:stretch/>
        </p:blipFill>
        <p:spPr>
          <a:xfrm>
            <a:off x="45901" y="2075562"/>
            <a:ext cx="1090068" cy="6780843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3" name="Groupe 2"/>
          <p:cNvGrpSpPr/>
          <p:nvPr/>
        </p:nvGrpSpPr>
        <p:grpSpPr>
          <a:xfrm>
            <a:off x="3444557" y="2176133"/>
            <a:ext cx="3413443" cy="925907"/>
            <a:chOff x="3444557" y="3070213"/>
            <a:chExt cx="3413443" cy="925907"/>
          </a:xfrm>
        </p:grpSpPr>
        <p:pic>
          <p:nvPicPr>
            <p:cNvPr id="65" name="Picture 2" descr="Afficher l'image d'origine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0961" y="3070213"/>
              <a:ext cx="444801" cy="736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" name="Image 65"/>
            <p:cNvPicPr>
              <a:picLocks noChangeAspect="1"/>
            </p:cNvPicPr>
            <p:nvPr/>
          </p:nvPicPr>
          <p:blipFill rotWithShape="1">
            <a:blip r:embed="rId7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089" t="2017" r="29100" b="6877"/>
            <a:stretch/>
          </p:blipFill>
          <p:spPr>
            <a:xfrm rot="5400000">
              <a:off x="3673721" y="3365223"/>
              <a:ext cx="201621" cy="659949"/>
            </a:xfrm>
            <a:prstGeom prst="rect">
              <a:avLst/>
            </a:prstGeom>
          </p:spPr>
        </p:pic>
        <p:sp>
          <p:nvSpPr>
            <p:cNvPr id="67" name="Rectangle 66"/>
            <p:cNvSpPr/>
            <p:nvPr/>
          </p:nvSpPr>
          <p:spPr>
            <a:xfrm>
              <a:off x="4143144" y="3472900"/>
              <a:ext cx="271485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 smtClean="0">
                  <a:solidFill>
                    <a:srgbClr val="1C4824"/>
                  </a:solidFill>
                  <a:latin typeface="Adobe Garamond Pro" panose="02020502060506020403" pitchFamily="18" charset="0"/>
                </a:rPr>
                <a:t>15</a:t>
              </a:r>
              <a:r>
                <a:rPr lang="en-US" sz="2000" b="1" u="none" strike="noStrike" baseline="0" dirty="0" smtClean="0">
                  <a:solidFill>
                    <a:srgbClr val="1C4824"/>
                  </a:solidFill>
                  <a:latin typeface="Adobe Garamond Pro" panose="02020502060506020403" pitchFamily="18" charset="0"/>
                </a:rPr>
                <a:t>/20 </a:t>
              </a:r>
            </a:p>
            <a:p>
              <a:r>
                <a:rPr lang="fr-FR" sz="800" i="1" dirty="0" smtClean="0">
                  <a:solidFill>
                    <a:srgbClr val="0000CC"/>
                  </a:solidFill>
                  <a:latin typeface="Adobe Garamond Pro" panose="02020502060506020403" pitchFamily="18" charset="0"/>
                </a:rPr>
                <a:t>Guide 2017</a:t>
              </a:r>
              <a:endParaRPr lang="fr-FR" sz="800" i="1" dirty="0">
                <a:solidFill>
                  <a:srgbClr val="0000CC"/>
                </a:solidFill>
                <a:latin typeface="Adobe Garamond Pro" panose="02020502060506020403" pitchFamily="18" charset="0"/>
              </a:endParaRPr>
            </a:p>
          </p:txBody>
        </p:sp>
      </p:grpSp>
      <p:grpSp>
        <p:nvGrpSpPr>
          <p:cNvPr id="68" name="Groupe 67"/>
          <p:cNvGrpSpPr/>
          <p:nvPr/>
        </p:nvGrpSpPr>
        <p:grpSpPr>
          <a:xfrm>
            <a:off x="3454809" y="5610487"/>
            <a:ext cx="3429000" cy="894353"/>
            <a:chOff x="3429000" y="4449666"/>
            <a:chExt cx="3429000" cy="894353"/>
          </a:xfrm>
        </p:grpSpPr>
        <p:pic>
          <p:nvPicPr>
            <p:cNvPr id="69" name="Image 68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4762" b="60787"/>
            <a:stretch/>
          </p:blipFill>
          <p:spPr>
            <a:xfrm>
              <a:off x="5757519" y="4449666"/>
              <a:ext cx="1053062" cy="588398"/>
            </a:xfrm>
            <a:prstGeom prst="rect">
              <a:avLst/>
            </a:prstGeom>
          </p:spPr>
        </p:pic>
        <p:pic>
          <p:nvPicPr>
            <p:cNvPr id="70" name="Image 69"/>
            <p:cNvPicPr>
              <a:picLocks noChangeAspect="1"/>
            </p:cNvPicPr>
            <p:nvPr/>
          </p:nvPicPr>
          <p:blipFill rotWithShape="1">
            <a:blip r:embed="rId7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089" t="2017" r="29100" b="6877"/>
            <a:stretch/>
          </p:blipFill>
          <p:spPr>
            <a:xfrm rot="5400000">
              <a:off x="3662193" y="4510672"/>
              <a:ext cx="201621" cy="668008"/>
            </a:xfrm>
            <a:prstGeom prst="rect">
              <a:avLst/>
            </a:prstGeom>
          </p:spPr>
        </p:pic>
        <p:sp>
          <p:nvSpPr>
            <p:cNvPr id="71" name="Rectangle 70"/>
            <p:cNvSpPr/>
            <p:nvPr/>
          </p:nvSpPr>
          <p:spPr>
            <a:xfrm>
              <a:off x="4125751" y="4636133"/>
              <a:ext cx="2732249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u="none" strike="noStrike" baseline="0" dirty="0" smtClean="0">
                  <a:solidFill>
                    <a:srgbClr val="1C4824"/>
                  </a:solidFill>
                  <a:latin typeface="Adobe Garamond Pro" panose="02020502060506020403" pitchFamily="18" charset="0"/>
                </a:rPr>
                <a:t>93/100</a:t>
              </a:r>
            </a:p>
            <a:p>
              <a:r>
                <a:rPr lang="en-US" sz="1200" b="1" dirty="0" smtClean="0">
                  <a:solidFill>
                    <a:srgbClr val="1C4824"/>
                  </a:solidFill>
                  <a:latin typeface="Adobe Garamond Pro" panose="02020502060506020403" pitchFamily="18" charset="0"/>
                </a:rPr>
                <a:t>Top 25 producers in Côte Chalonnaise</a:t>
              </a:r>
              <a:endParaRPr lang="en-US" sz="1200" b="1" u="none" strike="noStrike" baseline="0" dirty="0" smtClean="0">
                <a:solidFill>
                  <a:srgbClr val="1C4824"/>
                </a:solidFill>
                <a:latin typeface="Adobe Garamond Pro" panose="02020502060506020403" pitchFamily="18" charset="0"/>
              </a:endParaRPr>
            </a:p>
            <a:p>
              <a:r>
                <a:rPr lang="en-US" sz="800" i="1" dirty="0" smtClean="0">
                  <a:solidFill>
                    <a:srgbClr val="0000CC"/>
                  </a:solidFill>
                  <a:latin typeface="Adobe Garamond Pro" panose="02020502060506020403" pitchFamily="18" charset="0"/>
                </a:rPr>
                <a:t>Burgundy 2014 Special report, January 2016</a:t>
              </a:r>
              <a:endParaRPr lang="en-US" sz="800" i="1" dirty="0">
                <a:solidFill>
                  <a:srgbClr val="0000CC"/>
                </a:solidFill>
                <a:latin typeface="Adobe Garamond Pro" panose="02020502060506020403" pitchFamily="18" charset="0"/>
              </a:endParaRPr>
            </a:p>
          </p:txBody>
        </p:sp>
      </p:grpSp>
      <p:grpSp>
        <p:nvGrpSpPr>
          <p:cNvPr id="72" name="Groupe 71"/>
          <p:cNvGrpSpPr/>
          <p:nvPr/>
        </p:nvGrpSpPr>
        <p:grpSpPr>
          <a:xfrm>
            <a:off x="3465719" y="4082186"/>
            <a:ext cx="3420051" cy="1028885"/>
            <a:chOff x="3437949" y="5773026"/>
            <a:chExt cx="3420051" cy="1028885"/>
          </a:xfrm>
        </p:grpSpPr>
        <p:pic>
          <p:nvPicPr>
            <p:cNvPr id="73" name="Image 72"/>
            <p:cNvPicPr>
              <a:picLocks noChangeAspect="1"/>
            </p:cNvPicPr>
            <p:nvPr/>
          </p:nvPicPr>
          <p:blipFill rotWithShape="1">
            <a:blip r:embed="rId7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089" t="2017" r="29100" b="6877"/>
            <a:stretch/>
          </p:blipFill>
          <p:spPr>
            <a:xfrm rot="5400000">
              <a:off x="3670812" y="5601214"/>
              <a:ext cx="201621" cy="667348"/>
            </a:xfrm>
            <a:prstGeom prst="rect">
              <a:avLst/>
            </a:prstGeom>
          </p:spPr>
        </p:pic>
        <p:grpSp>
          <p:nvGrpSpPr>
            <p:cNvPr id="74" name="Groupe 73"/>
            <p:cNvGrpSpPr/>
            <p:nvPr/>
          </p:nvGrpSpPr>
          <p:grpSpPr>
            <a:xfrm>
              <a:off x="4128451" y="5773026"/>
              <a:ext cx="2729549" cy="1028885"/>
              <a:chOff x="4128451" y="5712066"/>
              <a:chExt cx="2729549" cy="1028885"/>
            </a:xfrm>
          </p:grpSpPr>
          <p:sp>
            <p:nvSpPr>
              <p:cNvPr id="75" name="Rectangle 74"/>
              <p:cNvSpPr/>
              <p:nvPr/>
            </p:nvSpPr>
            <p:spPr>
              <a:xfrm>
                <a:off x="4128451" y="5725288"/>
                <a:ext cx="2729549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1C4824"/>
                    </a:solidFill>
                    <a:latin typeface="Adobe Garamond Pro" panose="02020502060506020403" pitchFamily="18" charset="0"/>
                  </a:rPr>
                  <a:t>88</a:t>
                </a:r>
                <a:r>
                  <a:rPr lang="en-US" sz="2000" b="1" u="none" strike="noStrike" baseline="0" dirty="0" smtClean="0">
                    <a:solidFill>
                      <a:srgbClr val="1C4824"/>
                    </a:solidFill>
                    <a:latin typeface="Adobe Garamond Pro" panose="02020502060506020403" pitchFamily="18" charset="0"/>
                  </a:rPr>
                  <a:t>/100</a:t>
                </a:r>
              </a:p>
              <a:p>
                <a:r>
                  <a:rPr lang="en-US" sz="800" i="1" dirty="0"/>
                  <a:t>« This displays enough reduction and sulfur hints to necessitate a thorough aeration first. Otherwise there is good energy to the succulent and markedly round flavors that are less precise but more mineral-driven on the lemony finale. »</a:t>
                </a:r>
              </a:p>
              <a:p>
                <a:r>
                  <a:rPr lang="en-US" sz="800" dirty="0"/>
                  <a:t> </a:t>
                </a:r>
                <a:r>
                  <a:rPr lang="en-US" sz="800" i="1" dirty="0" smtClean="0">
                    <a:solidFill>
                      <a:srgbClr val="0000CC"/>
                    </a:solidFill>
                  </a:rPr>
                  <a:t>Issue 64, October 8th, 2016</a:t>
                </a:r>
                <a:endParaRPr lang="en-US" sz="1600" b="1" u="none" strike="noStrike" baseline="0" dirty="0" smtClean="0">
                  <a:solidFill>
                    <a:srgbClr val="0000CC"/>
                  </a:solidFill>
                  <a:latin typeface="Adobe Garamond Pro" panose="02020502060506020403" pitchFamily="18" charset="0"/>
                </a:endParaRPr>
              </a:p>
            </p:txBody>
          </p:sp>
          <p:pic>
            <p:nvPicPr>
              <p:cNvPr id="76" name="Image 75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293505" y="5712066"/>
                <a:ext cx="1511928" cy="366757"/>
              </a:xfrm>
              <a:prstGeom prst="rect">
                <a:avLst/>
              </a:prstGeom>
            </p:spPr>
          </p:pic>
        </p:grpSp>
      </p:grpSp>
      <p:grpSp>
        <p:nvGrpSpPr>
          <p:cNvPr id="77" name="Groupe 76"/>
          <p:cNvGrpSpPr/>
          <p:nvPr/>
        </p:nvGrpSpPr>
        <p:grpSpPr>
          <a:xfrm>
            <a:off x="3447159" y="7558792"/>
            <a:ext cx="3410841" cy="1149221"/>
            <a:chOff x="3447159" y="7507827"/>
            <a:chExt cx="3410841" cy="1149221"/>
          </a:xfrm>
        </p:grpSpPr>
        <p:sp>
          <p:nvSpPr>
            <p:cNvPr id="78" name="Rectangle 77"/>
            <p:cNvSpPr/>
            <p:nvPr/>
          </p:nvSpPr>
          <p:spPr>
            <a:xfrm>
              <a:off x="4128434" y="7518275"/>
              <a:ext cx="2729566" cy="11387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 smtClean="0">
                  <a:solidFill>
                    <a:srgbClr val="1C4824"/>
                  </a:solidFill>
                  <a:latin typeface="Adobe Garamond Pro" panose="02020502060506020403" pitchFamily="18" charset="0"/>
                </a:rPr>
                <a:t>90</a:t>
              </a:r>
              <a:r>
                <a:rPr lang="en-US" sz="2000" b="1" u="none" strike="noStrike" baseline="0" dirty="0" smtClean="0">
                  <a:solidFill>
                    <a:srgbClr val="1C4824"/>
                  </a:solidFill>
                  <a:latin typeface="Adobe Garamond Pro" panose="02020502060506020403" pitchFamily="18" charset="0"/>
                </a:rPr>
                <a:t>/100</a:t>
              </a:r>
              <a:endParaRPr lang="en-US" sz="1200" b="1" u="none" strike="noStrike" baseline="0" dirty="0" smtClean="0">
                <a:solidFill>
                  <a:srgbClr val="1C4824"/>
                </a:solidFill>
                <a:latin typeface="Adobe Garamond Pro" panose="02020502060506020403" pitchFamily="18" charset="0"/>
              </a:endParaRPr>
            </a:p>
            <a:p>
              <a:r>
                <a:rPr lang="en-US" sz="800" i="1" dirty="0"/>
                <a:t>« This is bright and ripe wine. It comes from a single vineyard just behind the chateau of Chamirey. It is warm, rich and generous with a mineral texture and shining acidity. The wine is full of yellow fruits that are contrasted with lemon and a final lively aftertaste. Drink from 2017. »</a:t>
              </a:r>
            </a:p>
            <a:p>
              <a:r>
                <a:rPr lang="en-US" sz="800" dirty="0"/>
                <a:t> </a:t>
              </a:r>
              <a:r>
                <a:rPr lang="en-US" sz="800" i="1" dirty="0" smtClean="0">
                  <a:solidFill>
                    <a:srgbClr val="0000CC"/>
                  </a:solidFill>
                </a:rPr>
                <a:t>12/31/2016</a:t>
              </a:r>
              <a:endParaRPr lang="en-US" sz="1600" b="1" u="none" strike="noStrike" baseline="0" dirty="0" smtClean="0">
                <a:solidFill>
                  <a:srgbClr val="0000CC"/>
                </a:solidFill>
                <a:latin typeface="Adobe Garamond Pro" panose="02020502060506020403" pitchFamily="18" charset="0"/>
              </a:endParaRPr>
            </a:p>
          </p:txBody>
        </p:sp>
        <p:pic>
          <p:nvPicPr>
            <p:cNvPr id="79" name="Image 78"/>
            <p:cNvPicPr>
              <a:picLocks noChangeAspect="1"/>
            </p:cNvPicPr>
            <p:nvPr/>
          </p:nvPicPr>
          <p:blipFill rotWithShape="1">
            <a:blip r:embed="rId7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089" t="2017" r="29100" b="6877"/>
            <a:stretch/>
          </p:blipFill>
          <p:spPr>
            <a:xfrm rot="5400000">
              <a:off x="3680024" y="7393271"/>
              <a:ext cx="201621" cy="667352"/>
            </a:xfrm>
            <a:prstGeom prst="rect">
              <a:avLst/>
            </a:prstGeom>
          </p:spPr>
        </p:pic>
        <p:pic>
          <p:nvPicPr>
            <p:cNvPr id="80" name="Image 79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298643" y="7507827"/>
              <a:ext cx="1511938" cy="3717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0917909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249</TotalTime>
  <Words>317</Words>
  <Application>Microsoft Office PowerPoint</Application>
  <PresentationFormat>Format A4 (210 x 297 mm)</PresentationFormat>
  <Paragraphs>47</Paragraphs>
  <Slides>2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7" baseType="lpstr">
      <vt:lpstr>Adobe Garamond Pro</vt:lpstr>
      <vt:lpstr>Arial</vt:lpstr>
      <vt:lpstr>Calibri</vt:lpstr>
      <vt:lpstr>Calibri Light</vt:lpstr>
      <vt:lpstr>Thème Office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Stagiaire</dc:creator>
  <cp:lastModifiedBy>Stagiaire</cp:lastModifiedBy>
  <cp:revision>15</cp:revision>
  <dcterms:created xsi:type="dcterms:W3CDTF">2016-07-04T09:47:03Z</dcterms:created>
  <dcterms:modified xsi:type="dcterms:W3CDTF">2017-02-24T13:15:34Z</dcterms:modified>
</cp:coreProperties>
</file>