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showGuides="1">
      <p:cViewPr>
        <p:scale>
          <a:sx n="80" d="100"/>
          <a:sy n="80" d="100"/>
        </p:scale>
        <p:origin x="2160" y="24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7182B-682B-4D23-ADE7-9383225148B3}" type="datetimeFigureOut">
              <a:rPr lang="fr-FR" smtClean="0"/>
              <a:t>28/02/2017</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66AA5-1336-48E0-A664-4948BBCB0CF6}" type="slidenum">
              <a:rPr lang="fr-FR" smtClean="0"/>
              <a:t>‹N°›</a:t>
            </a:fld>
            <a:endParaRPr lang="fr-FR"/>
          </a:p>
        </p:txBody>
      </p:sp>
    </p:spTree>
    <p:extLst>
      <p:ext uri="{BB962C8B-B14F-4D97-AF65-F5344CB8AC3E}">
        <p14:creationId xmlns:p14="http://schemas.microsoft.com/office/powerpoint/2010/main" val="129160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5C26676-3FE6-4D00-9D56-543A9D0E7A2F}" type="slidenum">
              <a:rPr lang="fr-FR" smtClean="0"/>
              <a:t>1</a:t>
            </a:fld>
            <a:endParaRPr lang="fr-FR"/>
          </a:p>
        </p:txBody>
      </p:sp>
    </p:spTree>
    <p:extLst>
      <p:ext uri="{BB962C8B-B14F-4D97-AF65-F5344CB8AC3E}">
        <p14:creationId xmlns:p14="http://schemas.microsoft.com/office/powerpoint/2010/main" val="54242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3E2AF3E-331A-45BD-8BE3-3B17D5F5039C}" type="slidenum">
              <a:rPr lang="fr-FR" smtClean="0"/>
              <a:t>2</a:t>
            </a:fld>
            <a:endParaRPr lang="fr-FR"/>
          </a:p>
        </p:txBody>
      </p:sp>
    </p:spTree>
    <p:extLst>
      <p:ext uri="{BB962C8B-B14F-4D97-AF65-F5344CB8AC3E}">
        <p14:creationId xmlns:p14="http://schemas.microsoft.com/office/powerpoint/2010/main" val="27541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1191"/>
            <a:ext cx="5143500" cy="3448756"/>
          </a:xfrm>
        </p:spPr>
        <p:txBody>
          <a:bodyPr anchor="b"/>
          <a:lstStyle>
            <a:lvl1pPr algn="ctr">
              <a:defRPr sz="3375"/>
            </a:lvl1pPr>
          </a:lstStyle>
          <a:p>
            <a:r>
              <a:rPr lang="fr-FR" smtClean="0"/>
              <a:t>Modifiez le style du titre</a:t>
            </a:r>
            <a:endParaRPr lang="fr-FR"/>
          </a:p>
        </p:txBody>
      </p:sp>
      <p:sp>
        <p:nvSpPr>
          <p:cNvPr id="3" name="Sous-titr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3812D1B-0755-4DFB-BEA6-96A162498B49}" type="datetimeFigureOut">
              <a:rPr lang="fr-FR" smtClean="0"/>
              <a:t>28/02/2017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215403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812D1B-0755-4DFB-BEA6-96A162498B49}" type="datetimeFigureOut">
              <a:rPr lang="fr-FR" smtClean="0"/>
              <a:t>28/02/2017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354452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761060" y="761294"/>
            <a:ext cx="831354" cy="1212567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65212" y="761294"/>
            <a:ext cx="2410122" cy="1212567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812D1B-0755-4DFB-BEA6-96A162498B49}" type="datetimeFigureOut">
              <a:rPr lang="fr-FR" smtClean="0"/>
              <a:t>28/02/2017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393376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812D1B-0755-4DFB-BEA6-96A162498B49}" type="datetimeFigureOut">
              <a:rPr lang="fr-FR" smtClean="0"/>
              <a:t>28/02/2017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42003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2469622"/>
            <a:ext cx="5915025" cy="4120620"/>
          </a:xfrm>
        </p:spPr>
        <p:txBody>
          <a:bodyPr anchor="b"/>
          <a:lstStyle>
            <a:lvl1pPr>
              <a:defRPr sz="3375"/>
            </a:lvl1pPr>
          </a:lstStyle>
          <a:p>
            <a:r>
              <a:rPr lang="fr-FR" smtClean="0"/>
              <a:t>Modifiez le style du titre</a:t>
            </a:r>
            <a:endParaRPr lang="fr-FR"/>
          </a:p>
        </p:txBody>
      </p:sp>
      <p:sp>
        <p:nvSpPr>
          <p:cNvPr id="3" name="Espace réservé du texte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3812D1B-0755-4DFB-BEA6-96A162498B49}" type="datetimeFigureOut">
              <a:rPr lang="fr-FR" smtClean="0"/>
              <a:t>28/02/2017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425170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65212" y="3808766"/>
            <a:ext cx="1620738" cy="907820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971675" y="3808766"/>
            <a:ext cx="1620739" cy="907820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812D1B-0755-4DFB-BEA6-96A162498B49}" type="datetimeFigureOut">
              <a:rPr lang="fr-FR" smtClean="0"/>
              <a:t>28/02/2017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9394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527404"/>
            <a:ext cx="5915025" cy="1914702"/>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smtClean="0"/>
              <a:t>Modifiez les styles du texte du masque</a:t>
            </a:r>
          </a:p>
        </p:txBody>
      </p:sp>
      <p:sp>
        <p:nvSpPr>
          <p:cNvPr id="4" name="Espace réservé du contenu 3"/>
          <p:cNvSpPr>
            <a:spLocks noGrp="1"/>
          </p:cNvSpPr>
          <p:nvPr>
            <p:ph sz="half" idx="2"/>
          </p:nvPr>
        </p:nvSpPr>
        <p:spPr>
          <a:xfrm>
            <a:off x="472381" y="3618442"/>
            <a:ext cx="2901255"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smtClean="0"/>
              <a:t>Modifiez les styles du texte du masque</a:t>
            </a:r>
          </a:p>
        </p:txBody>
      </p:sp>
      <p:sp>
        <p:nvSpPr>
          <p:cNvPr id="6" name="Espace réservé du contenu 5"/>
          <p:cNvSpPr>
            <a:spLocks noGrp="1"/>
          </p:cNvSpPr>
          <p:nvPr>
            <p:ph sz="quarter" idx="4"/>
          </p:nvPr>
        </p:nvSpPr>
        <p:spPr>
          <a:xfrm>
            <a:off x="3471863" y="3618442"/>
            <a:ext cx="2915543"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812D1B-0755-4DFB-BEA6-96A162498B49}" type="datetimeFigureOut">
              <a:rPr lang="fr-FR" smtClean="0"/>
              <a:t>28/02/2017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84026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3812D1B-0755-4DFB-BEA6-96A162498B49}" type="datetimeFigureOut">
              <a:rPr lang="fr-FR" smtClean="0"/>
              <a:t>28/02/2017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292225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812D1B-0755-4DFB-BEA6-96A162498B49}" type="datetimeFigureOut">
              <a:rPr lang="fr-FR" smtClean="0"/>
              <a:t>28/02/2017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217109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660400"/>
            <a:ext cx="2211883" cy="2311400"/>
          </a:xfrm>
        </p:spPr>
        <p:txBody>
          <a:bodyPr anchor="b"/>
          <a:lstStyle>
            <a:lvl1pPr>
              <a:defRPr sz="1800"/>
            </a:lvl1pPr>
          </a:lstStyle>
          <a:p>
            <a:r>
              <a:rPr lang="fr-FR" smtClean="0"/>
              <a:t>Modifiez le style du titre</a:t>
            </a:r>
            <a:endParaRPr lang="fr-FR"/>
          </a:p>
        </p:txBody>
      </p:sp>
      <p:sp>
        <p:nvSpPr>
          <p:cNvPr id="3" name="Espace réservé du contenu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812D1B-0755-4DFB-BEA6-96A162498B49}" type="datetimeFigureOut">
              <a:rPr lang="fr-FR" smtClean="0"/>
              <a:t>28/02/2017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143527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660400"/>
            <a:ext cx="2211883" cy="2311400"/>
          </a:xfrm>
        </p:spPr>
        <p:txBody>
          <a:bodyPr anchor="b"/>
          <a:lstStyle>
            <a:lvl1pPr>
              <a:defRPr sz="1800"/>
            </a:lvl1pPr>
          </a:lstStyle>
          <a:p>
            <a:r>
              <a:rPr lang="fr-FR" smtClean="0"/>
              <a:t>Modifiez le style du titre</a:t>
            </a:r>
            <a:endParaRPr lang="fr-FR"/>
          </a:p>
        </p:txBody>
      </p:sp>
      <p:sp>
        <p:nvSpPr>
          <p:cNvPr id="3" name="Espace réservé pour une image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812D1B-0755-4DFB-BEA6-96A162498B49}" type="datetimeFigureOut">
              <a:rPr lang="fr-FR" smtClean="0"/>
              <a:t>28/02/2017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FD7C39-0C7E-460A-B83E-C32ABAF0B9CB}" type="slidenum">
              <a:rPr lang="fr-FR" smtClean="0"/>
              <a:t>‹N°›</a:t>
            </a:fld>
            <a:endParaRPr lang="fr-FR"/>
          </a:p>
        </p:txBody>
      </p:sp>
    </p:spTree>
    <p:extLst>
      <p:ext uri="{BB962C8B-B14F-4D97-AF65-F5344CB8AC3E}">
        <p14:creationId xmlns:p14="http://schemas.microsoft.com/office/powerpoint/2010/main" val="7427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3812D1B-0755-4DFB-BEA6-96A162498B49}" type="datetimeFigureOut">
              <a:rPr lang="fr-FR" smtClean="0"/>
              <a:t>28/02/2017</a:t>
            </a:fld>
            <a:endParaRPr lang="fr-FR"/>
          </a:p>
        </p:txBody>
      </p:sp>
      <p:sp>
        <p:nvSpPr>
          <p:cNvPr id="5" name="Espace réservé du pied de page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2BFD7C39-0C7E-460A-B83E-C32ABAF0B9CB}" type="slidenum">
              <a:rPr lang="fr-FR" smtClean="0"/>
              <a:t>‹N°›</a:t>
            </a:fld>
            <a:endParaRPr lang="fr-FR"/>
          </a:p>
        </p:txBody>
      </p:sp>
    </p:spTree>
    <p:extLst>
      <p:ext uri="{BB962C8B-B14F-4D97-AF65-F5344CB8AC3E}">
        <p14:creationId xmlns:p14="http://schemas.microsoft.com/office/powerpoint/2010/main" val="1316992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83340" y="862479"/>
            <a:ext cx="5904656" cy="1354217"/>
          </a:xfrm>
          <a:prstGeom prst="rect">
            <a:avLst/>
          </a:prstGeom>
          <a:noFill/>
        </p:spPr>
        <p:txBody>
          <a:bodyPr wrap="square" rtlCol="0">
            <a:spAutoFit/>
          </a:bodyPr>
          <a:lstStyle/>
          <a:p>
            <a:pPr algn="ctr">
              <a:lnSpc>
                <a:spcPct val="150000"/>
              </a:lnSpc>
            </a:pPr>
            <a:r>
              <a:rPr lang="fr-FR" sz="2600" dirty="0" smtClean="0">
                <a:solidFill>
                  <a:srgbClr val="600000"/>
                </a:solidFill>
                <a:latin typeface="Adobe Garamond Pro" pitchFamily="18" charset="0"/>
              </a:rPr>
              <a:t>M</a:t>
            </a:r>
            <a:r>
              <a:rPr lang="fr-FR" sz="2200" dirty="0" smtClean="0">
                <a:solidFill>
                  <a:srgbClr val="600000"/>
                </a:solidFill>
                <a:latin typeface="Adobe Garamond Pro" pitchFamily="18" charset="0"/>
              </a:rPr>
              <a:t>ERCUREY ROUGE PREMIER CRU</a:t>
            </a:r>
          </a:p>
          <a:p>
            <a:pPr algn="ctr"/>
            <a:r>
              <a:rPr lang="fr-FR" sz="2500" b="1" dirty="0" smtClean="0">
                <a:solidFill>
                  <a:srgbClr val="600000"/>
                </a:solidFill>
                <a:latin typeface="Adobe Garamond Pro" pitchFamily="18" charset="0"/>
              </a:rPr>
              <a:t>CLOS DU ROI</a:t>
            </a:r>
            <a:endParaRPr lang="fr-FR" sz="2200" b="1" dirty="0" smtClean="0">
              <a:solidFill>
                <a:srgbClr val="600000"/>
              </a:solidFill>
              <a:latin typeface="Adobe Garamond Pro" pitchFamily="18" charset="0"/>
            </a:endParaRPr>
          </a:p>
          <a:p>
            <a:pPr algn="ctr"/>
            <a:r>
              <a:rPr lang="fr-FR" dirty="0" smtClean="0">
                <a:latin typeface="Adobe Garamond Pro" pitchFamily="18" charset="0"/>
              </a:rPr>
              <a:t>2011</a:t>
            </a:r>
            <a:endParaRPr lang="fr-FR" dirty="0">
              <a:latin typeface="Adobe Garamond Pro" pitchFamily="18" charset="0"/>
            </a:endParaRP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r="1916" b="15178"/>
          <a:stretch/>
        </p:blipFill>
        <p:spPr>
          <a:xfrm>
            <a:off x="2083645" y="-150976"/>
            <a:ext cx="2632961" cy="1069514"/>
          </a:xfrm>
          <a:prstGeom prst="rect">
            <a:avLst/>
          </a:prstGeom>
        </p:spPr>
      </p:pic>
      <p:sp>
        <p:nvSpPr>
          <p:cNvPr id="13" name="ZoneTexte 12"/>
          <p:cNvSpPr txBox="1"/>
          <p:nvPr/>
        </p:nvSpPr>
        <p:spPr>
          <a:xfrm>
            <a:off x="2004850" y="2360712"/>
            <a:ext cx="4541582" cy="1077218"/>
          </a:xfrm>
          <a:prstGeom prst="rect">
            <a:avLst/>
          </a:prstGeom>
          <a:noFill/>
        </p:spPr>
        <p:txBody>
          <a:bodyPr wrap="square" rtlCol="0">
            <a:spAutoFit/>
          </a:bodyPr>
          <a:lstStyle/>
          <a:p>
            <a:pPr algn="ctr"/>
            <a:r>
              <a:rPr lang="fr-FR" sz="1400" b="1" dirty="0" smtClean="0">
                <a:latin typeface="Adobe Garamond Pro" pitchFamily="18" charset="0"/>
              </a:rPr>
              <a:t>TERROIR</a:t>
            </a:r>
          </a:p>
          <a:p>
            <a:pPr algn="just"/>
            <a:r>
              <a:rPr lang="fr-FR" sz="1000" dirty="0" smtClean="0">
                <a:latin typeface="Adobe Garamond Pro" pitchFamily="18" charset="0"/>
              </a:rPr>
              <a:t>Our </a:t>
            </a:r>
            <a:r>
              <a:rPr lang="fr-FR" sz="1000" dirty="0" err="1" smtClean="0">
                <a:latin typeface="Adobe Garamond Pro" pitchFamily="18" charset="0"/>
              </a:rPr>
              <a:t>vineyard</a:t>
            </a:r>
            <a:r>
              <a:rPr lang="fr-FR" sz="1000" dirty="0" smtClean="0">
                <a:latin typeface="Adobe Garamond Pro" pitchFamily="18" charset="0"/>
              </a:rPr>
              <a:t> of Clos du Roi </a:t>
            </a:r>
            <a:r>
              <a:rPr lang="fr-FR" sz="1000" dirty="0" err="1" smtClean="0">
                <a:latin typeface="Adobe Garamond Pro" pitchFamily="18" charset="0"/>
              </a:rPr>
              <a:t>is</a:t>
            </a:r>
            <a:r>
              <a:rPr lang="fr-FR" sz="1000" dirty="0" smtClean="0">
                <a:latin typeface="Adobe Garamond Pro" pitchFamily="18" charset="0"/>
              </a:rPr>
              <a:t> </a:t>
            </a:r>
            <a:r>
              <a:rPr lang="fr-FR" sz="1000" dirty="0" err="1" smtClean="0">
                <a:latin typeface="Adobe Garamond Pro" pitchFamily="18" charset="0"/>
              </a:rPr>
              <a:t>divided</a:t>
            </a:r>
            <a:r>
              <a:rPr lang="fr-FR" sz="1000" dirty="0" smtClean="0">
                <a:latin typeface="Adobe Garamond Pro" pitchFamily="18" charset="0"/>
              </a:rPr>
              <a:t> </a:t>
            </a:r>
            <a:r>
              <a:rPr lang="fr-FR" sz="1000" dirty="0" err="1" smtClean="0">
                <a:latin typeface="Adobe Garamond Pro" pitchFamily="18" charset="0"/>
              </a:rPr>
              <a:t>into</a:t>
            </a:r>
            <a:r>
              <a:rPr lang="fr-FR" sz="1000" dirty="0" smtClean="0">
                <a:latin typeface="Adobe Garamond Pro" pitchFamily="18" charset="0"/>
              </a:rPr>
              <a:t> 4 adjacent plots </a:t>
            </a:r>
            <a:r>
              <a:rPr lang="fr-FR" sz="1000" dirty="0" err="1" smtClean="0">
                <a:latin typeface="Adobe Garamond Pro" pitchFamily="18" charset="0"/>
              </a:rPr>
              <a:t>planted</a:t>
            </a:r>
            <a:r>
              <a:rPr lang="fr-FR" sz="1000" dirty="0" smtClean="0">
                <a:latin typeface="Adobe Garamond Pro" pitchFamily="18" charset="0"/>
              </a:rPr>
              <a:t> </a:t>
            </a:r>
            <a:r>
              <a:rPr lang="fr-FR" sz="1000" dirty="0" err="1" smtClean="0">
                <a:latin typeface="Adobe Garamond Pro" pitchFamily="18" charset="0"/>
              </a:rPr>
              <a:t>between</a:t>
            </a:r>
            <a:r>
              <a:rPr lang="fr-FR" sz="1000" dirty="0" smtClean="0">
                <a:latin typeface="Adobe Garamond Pro" pitchFamily="18" charset="0"/>
              </a:rPr>
              <a:t> 1970 and 2002.</a:t>
            </a:r>
          </a:p>
          <a:p>
            <a:pPr algn="just"/>
            <a:r>
              <a:rPr lang="fr-FR" sz="1000" dirty="0" smtClean="0">
                <a:latin typeface="Adobe Garamond Pro" pitchFamily="18" charset="0"/>
              </a:rPr>
              <a:t>Total area: 3,089 hectares (7,629 acres)</a:t>
            </a:r>
          </a:p>
          <a:p>
            <a:pPr algn="just"/>
            <a:r>
              <a:rPr lang="fr-FR" sz="1000" dirty="0" smtClean="0">
                <a:latin typeface="Adobe Garamond Pro" pitchFamily="18" charset="0"/>
              </a:rPr>
              <a:t>Climat &amp; </a:t>
            </a:r>
            <a:r>
              <a:rPr lang="fr-FR" sz="1000" dirty="0" err="1" smtClean="0">
                <a:latin typeface="Adobe Garamond Pro" pitchFamily="18" charset="0"/>
              </a:rPr>
              <a:t>Soil</a:t>
            </a:r>
            <a:r>
              <a:rPr lang="fr-FR" sz="1000" dirty="0" smtClean="0">
                <a:latin typeface="Adobe Garamond Pro" pitchFamily="18" charset="0"/>
              </a:rPr>
              <a:t> : </a:t>
            </a:r>
            <a:r>
              <a:rPr lang="fr-FR" sz="1000" dirty="0" smtClean="0">
                <a:solidFill>
                  <a:schemeClr val="tx1">
                    <a:lumMod val="85000"/>
                    <a:lumOff val="15000"/>
                  </a:schemeClr>
                </a:solidFill>
                <a:latin typeface="Adobe Garamond Pro" pitchFamily="18" charset="0"/>
              </a:rPr>
              <a:t>South/South West </a:t>
            </a:r>
            <a:r>
              <a:rPr lang="fr-FR" sz="1000" dirty="0" err="1" smtClean="0">
                <a:solidFill>
                  <a:schemeClr val="tx1">
                    <a:lumMod val="85000"/>
                    <a:lumOff val="15000"/>
                  </a:schemeClr>
                </a:solidFill>
                <a:latin typeface="Adobe Garamond Pro" pitchFamily="18" charset="0"/>
              </a:rPr>
              <a:t>facing</a:t>
            </a:r>
            <a:r>
              <a:rPr lang="fr-FR" sz="1000" dirty="0" smtClean="0">
                <a:solidFill>
                  <a:schemeClr val="tx1">
                    <a:lumMod val="85000"/>
                    <a:lumOff val="15000"/>
                  </a:schemeClr>
                </a:solidFill>
                <a:latin typeface="Adobe Garamond Pro" pitchFamily="18" charset="0"/>
              </a:rPr>
              <a:t> concave </a:t>
            </a:r>
            <a:r>
              <a:rPr lang="fr-FR" sz="1000" dirty="0" err="1" smtClean="0">
                <a:solidFill>
                  <a:schemeClr val="tx1">
                    <a:lumMod val="85000"/>
                    <a:lumOff val="15000"/>
                  </a:schemeClr>
                </a:solidFill>
                <a:latin typeface="Adobe Garamond Pro" pitchFamily="18" charset="0"/>
              </a:rPr>
              <a:t>slope</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Dark</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brown</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soil</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with</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chalky</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borders</a:t>
            </a:r>
            <a:r>
              <a:rPr lang="fr-FR" sz="1000" dirty="0" smtClean="0">
                <a:solidFill>
                  <a:schemeClr val="tx1">
                    <a:lumMod val="85000"/>
                    <a:lumOff val="15000"/>
                  </a:schemeClr>
                </a:solidFill>
                <a:latin typeface="Adobe Garamond Pro" pitchFamily="18" charset="0"/>
              </a:rPr>
              <a:t>.</a:t>
            </a:r>
            <a:endParaRPr lang="fr-FR" sz="1000" dirty="0">
              <a:solidFill>
                <a:schemeClr val="tx1">
                  <a:lumMod val="85000"/>
                  <a:lumOff val="15000"/>
                </a:schemeClr>
              </a:solidFill>
              <a:latin typeface="Adobe Garamond Pro" pitchFamily="18" charset="0"/>
            </a:endParaRPr>
          </a:p>
        </p:txBody>
      </p:sp>
      <p:cxnSp>
        <p:nvCxnSpPr>
          <p:cNvPr id="15" name="Connecteur droit 14"/>
          <p:cNvCxnSpPr/>
          <p:nvPr/>
        </p:nvCxnSpPr>
        <p:spPr>
          <a:xfrm>
            <a:off x="1971486" y="2216696"/>
            <a:ext cx="4556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988840" y="3643723"/>
            <a:ext cx="4573602" cy="16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1980163" y="3918634"/>
            <a:ext cx="8677" cy="534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70072" y="4145562"/>
            <a:ext cx="1880401" cy="3077766"/>
          </a:xfrm>
          <a:prstGeom prst="rect">
            <a:avLst/>
          </a:prstGeom>
          <a:noFill/>
        </p:spPr>
        <p:txBody>
          <a:bodyPr wrap="square" rtlCol="0">
            <a:spAutoFit/>
          </a:bodyPr>
          <a:lstStyle/>
          <a:p>
            <a:pPr algn="ctr"/>
            <a:r>
              <a:rPr lang="fr-FR" sz="1400" b="1" dirty="0" smtClean="0">
                <a:solidFill>
                  <a:schemeClr val="tx1">
                    <a:lumMod val="85000"/>
                    <a:lumOff val="15000"/>
                  </a:schemeClr>
                </a:solidFill>
                <a:latin typeface="Adobe Garamond Pro" pitchFamily="18" charset="0"/>
              </a:rPr>
              <a:t>WINEMAKING</a:t>
            </a:r>
          </a:p>
          <a:p>
            <a:pPr algn="just"/>
            <a:r>
              <a:rPr lang="fr-FR" sz="1000" dirty="0" smtClean="0">
                <a:solidFill>
                  <a:schemeClr val="tx1">
                    <a:lumMod val="85000"/>
                    <a:lumOff val="15000"/>
                  </a:schemeClr>
                </a:solidFill>
                <a:latin typeface="Adobe Garamond Pro" pitchFamily="18" charset="0"/>
              </a:rPr>
              <a:t>To </a:t>
            </a:r>
            <a:r>
              <a:rPr lang="fr-FR" sz="1000" dirty="0" err="1" smtClean="0">
                <a:solidFill>
                  <a:schemeClr val="tx1">
                    <a:lumMod val="85000"/>
                    <a:lumOff val="15000"/>
                  </a:schemeClr>
                </a:solidFill>
                <a:latin typeface="Adobe Garamond Pro" pitchFamily="18" charset="0"/>
              </a:rPr>
              <a:t>preserve</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their</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integrity</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grapes</a:t>
            </a:r>
            <a:r>
              <a:rPr lang="fr-FR" sz="1000" dirty="0" smtClean="0">
                <a:solidFill>
                  <a:schemeClr val="tx1">
                    <a:lumMod val="85000"/>
                    <a:lumOff val="15000"/>
                  </a:schemeClr>
                </a:solidFill>
                <a:latin typeface="Adobe Garamond Pro" pitchFamily="18" charset="0"/>
              </a:rPr>
              <a:t> are </a:t>
            </a:r>
            <a:r>
              <a:rPr lang="fr-FR" sz="1000" dirty="0" err="1" smtClean="0">
                <a:solidFill>
                  <a:schemeClr val="tx1">
                    <a:lumMod val="85000"/>
                    <a:lumOff val="15000"/>
                  </a:schemeClr>
                </a:solidFill>
                <a:latin typeface="Adobe Garamond Pro" pitchFamily="18" charset="0"/>
              </a:rPr>
              <a:t>carefully</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harvested</a:t>
            </a:r>
            <a:r>
              <a:rPr lang="fr-FR" sz="1000" dirty="0" smtClean="0">
                <a:solidFill>
                  <a:schemeClr val="tx1">
                    <a:lumMod val="85000"/>
                    <a:lumOff val="15000"/>
                  </a:schemeClr>
                </a:solidFill>
                <a:latin typeface="Adobe Garamond Pro" pitchFamily="18" charset="0"/>
              </a:rPr>
              <a:t> and </a:t>
            </a:r>
            <a:r>
              <a:rPr lang="fr-FR" sz="1000" dirty="0" err="1" smtClean="0">
                <a:solidFill>
                  <a:schemeClr val="tx1">
                    <a:lumMod val="85000"/>
                    <a:lumOff val="15000"/>
                  </a:schemeClr>
                </a:solidFill>
                <a:latin typeface="Adobe Garamond Pro" pitchFamily="18" charset="0"/>
              </a:rPr>
              <a:t>sorted</a:t>
            </a:r>
            <a:r>
              <a:rPr lang="fr-FR" sz="1000" dirty="0" smtClean="0">
                <a:solidFill>
                  <a:schemeClr val="tx1">
                    <a:lumMod val="85000"/>
                    <a:lumOff val="15000"/>
                  </a:schemeClr>
                </a:solidFill>
                <a:latin typeface="Adobe Garamond Pro" pitchFamily="18" charset="0"/>
              </a:rPr>
              <a:t> out by hand.</a:t>
            </a:r>
          </a:p>
          <a:p>
            <a:pPr algn="just"/>
            <a:r>
              <a:rPr lang="fr-FR" sz="1000" dirty="0" err="1" smtClean="0">
                <a:solidFill>
                  <a:schemeClr val="tx1">
                    <a:lumMod val="85000"/>
                    <a:lumOff val="15000"/>
                  </a:schemeClr>
                </a:solidFill>
                <a:latin typeface="Adobe Garamond Pro" pitchFamily="18" charset="0"/>
              </a:rPr>
              <a:t>Before</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beginning</a:t>
            </a:r>
            <a:r>
              <a:rPr lang="fr-FR" sz="1000" dirty="0" smtClean="0">
                <a:solidFill>
                  <a:schemeClr val="tx1">
                    <a:lumMod val="85000"/>
                    <a:lumOff val="15000"/>
                  </a:schemeClr>
                </a:solidFill>
                <a:latin typeface="Adobe Garamond Pro" pitchFamily="18" charset="0"/>
              </a:rPr>
              <a:t> the </a:t>
            </a:r>
            <a:r>
              <a:rPr lang="fr-FR" sz="1000" dirty="0" err="1" smtClean="0">
                <a:solidFill>
                  <a:schemeClr val="tx1">
                    <a:lumMod val="85000"/>
                    <a:lumOff val="15000"/>
                  </a:schemeClr>
                </a:solidFill>
                <a:latin typeface="Adobe Garamond Pro" pitchFamily="18" charset="0"/>
              </a:rPr>
              <a:t>alcoholic</a:t>
            </a:r>
            <a:r>
              <a:rPr lang="fr-FR" sz="1000" dirty="0" smtClean="0">
                <a:solidFill>
                  <a:schemeClr val="tx1">
                    <a:lumMod val="85000"/>
                    <a:lumOff val="15000"/>
                  </a:schemeClr>
                </a:solidFill>
                <a:latin typeface="Adobe Garamond Pro" pitchFamily="18" charset="0"/>
              </a:rPr>
              <a:t> fermentation </a:t>
            </a:r>
            <a:r>
              <a:rPr lang="fr-FR" sz="1000" dirty="0" err="1" smtClean="0">
                <a:solidFill>
                  <a:schemeClr val="tx1">
                    <a:lumMod val="85000"/>
                    <a:lumOff val="15000"/>
                  </a:schemeClr>
                </a:solidFill>
                <a:latin typeface="Adobe Garamond Pro" pitchFamily="18" charset="0"/>
              </a:rPr>
              <a:t>we</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make</a:t>
            </a:r>
            <a:r>
              <a:rPr lang="fr-FR" sz="1000" dirty="0" smtClean="0">
                <a:solidFill>
                  <a:schemeClr val="tx1">
                    <a:lumMod val="85000"/>
                    <a:lumOff val="15000"/>
                  </a:schemeClr>
                </a:solidFill>
                <a:latin typeface="Adobe Garamond Pro" pitchFamily="18" charset="0"/>
              </a:rPr>
              <a:t> a cold </a:t>
            </a:r>
            <a:r>
              <a:rPr lang="fr-FR" sz="1000" dirty="0" err="1" smtClean="0">
                <a:solidFill>
                  <a:schemeClr val="tx1">
                    <a:lumMod val="85000"/>
                    <a:lumOff val="15000"/>
                  </a:schemeClr>
                </a:solidFill>
                <a:latin typeface="Adobe Garamond Pro" pitchFamily="18" charset="0"/>
              </a:rPr>
              <a:t>pre</a:t>
            </a:r>
            <a:r>
              <a:rPr lang="fr-FR" sz="1000" dirty="0" smtClean="0">
                <a:solidFill>
                  <a:schemeClr val="tx1">
                    <a:lumMod val="85000"/>
                    <a:lumOff val="15000"/>
                  </a:schemeClr>
                </a:solidFill>
                <a:latin typeface="Adobe Garamond Pro" pitchFamily="18" charset="0"/>
              </a:rPr>
              <a:t>-fermentation </a:t>
            </a:r>
            <a:r>
              <a:rPr lang="fr-FR" sz="1000" dirty="0" err="1" smtClean="0">
                <a:solidFill>
                  <a:schemeClr val="tx1">
                    <a:lumMod val="85000"/>
                    <a:lumOff val="15000"/>
                  </a:schemeClr>
                </a:solidFill>
                <a:latin typeface="Adobe Garamond Pro" pitchFamily="18" charset="0"/>
              </a:rPr>
              <a:t>during</a:t>
            </a:r>
            <a:r>
              <a:rPr lang="fr-FR" sz="1000" dirty="0" smtClean="0">
                <a:solidFill>
                  <a:schemeClr val="tx1">
                    <a:lumMod val="85000"/>
                    <a:lumOff val="15000"/>
                  </a:schemeClr>
                </a:solidFill>
                <a:latin typeface="Adobe Garamond Pro" pitchFamily="18" charset="0"/>
              </a:rPr>
              <a:t> 4 to 6 </a:t>
            </a:r>
            <a:r>
              <a:rPr lang="fr-FR" sz="1000" dirty="0" err="1" smtClean="0">
                <a:solidFill>
                  <a:schemeClr val="tx1">
                    <a:lumMod val="85000"/>
                    <a:lumOff val="15000"/>
                  </a:schemeClr>
                </a:solidFill>
                <a:latin typeface="Adobe Garamond Pro" pitchFamily="18" charset="0"/>
              </a:rPr>
              <a:t>days</a:t>
            </a:r>
            <a:r>
              <a:rPr lang="fr-FR" sz="1000" dirty="0" smtClean="0">
                <a:solidFill>
                  <a:schemeClr val="tx1">
                    <a:lumMod val="85000"/>
                    <a:lumOff val="15000"/>
                  </a:schemeClr>
                </a:solidFill>
                <a:latin typeface="Adobe Garamond Pro" pitchFamily="18" charset="0"/>
              </a:rPr>
              <a:t> to </a:t>
            </a:r>
            <a:r>
              <a:rPr lang="fr-FR" sz="1000" dirty="0" err="1" smtClean="0">
                <a:solidFill>
                  <a:schemeClr val="tx1">
                    <a:lumMod val="85000"/>
                    <a:lumOff val="15000"/>
                  </a:schemeClr>
                </a:solidFill>
                <a:latin typeface="Adobe Garamond Pro" pitchFamily="18" charset="0"/>
              </a:rPr>
              <a:t>work</a:t>
            </a:r>
            <a:r>
              <a:rPr lang="fr-FR" sz="1000" dirty="0" smtClean="0">
                <a:solidFill>
                  <a:schemeClr val="tx1">
                    <a:lumMod val="85000"/>
                    <a:lumOff val="15000"/>
                  </a:schemeClr>
                </a:solidFill>
                <a:latin typeface="Adobe Garamond Pro" pitchFamily="18" charset="0"/>
              </a:rPr>
              <a:t> on the </a:t>
            </a:r>
            <a:r>
              <a:rPr lang="fr-FR" sz="1000" dirty="0" err="1" smtClean="0">
                <a:solidFill>
                  <a:schemeClr val="tx1">
                    <a:lumMod val="85000"/>
                    <a:lumOff val="15000"/>
                  </a:schemeClr>
                </a:solidFill>
                <a:latin typeface="Adobe Garamond Pro" pitchFamily="18" charset="0"/>
              </a:rPr>
              <a:t>phelonic</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component’s</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exctraction</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Grapes</a:t>
            </a:r>
            <a:r>
              <a:rPr lang="fr-FR" sz="1000" dirty="0" smtClean="0">
                <a:solidFill>
                  <a:schemeClr val="tx1">
                    <a:lumMod val="85000"/>
                    <a:lumOff val="15000"/>
                  </a:schemeClr>
                </a:solidFill>
                <a:latin typeface="Adobe Garamond Pro" pitchFamily="18" charset="0"/>
              </a:rPr>
              <a:t> are </a:t>
            </a:r>
            <a:r>
              <a:rPr lang="fr-FR" sz="1000" dirty="0" err="1" smtClean="0">
                <a:solidFill>
                  <a:schemeClr val="tx1">
                    <a:lumMod val="85000"/>
                    <a:lumOff val="15000"/>
                  </a:schemeClr>
                </a:solidFill>
                <a:latin typeface="Adobe Garamond Pro" pitchFamily="18" charset="0"/>
              </a:rPr>
              <a:t>previously</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partially</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destemmed</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Then</a:t>
            </a:r>
            <a:r>
              <a:rPr lang="fr-FR" sz="1000" dirty="0" smtClean="0">
                <a:solidFill>
                  <a:schemeClr val="tx1">
                    <a:lumMod val="85000"/>
                    <a:lumOff val="15000"/>
                  </a:schemeClr>
                </a:solidFill>
                <a:latin typeface="Adobe Garamond Pro" pitchFamily="18" charset="0"/>
              </a:rPr>
              <a:t> full </a:t>
            </a:r>
            <a:r>
              <a:rPr lang="fr-FR" sz="1000" dirty="0" err="1" smtClean="0">
                <a:solidFill>
                  <a:schemeClr val="tx1">
                    <a:lumMod val="85000"/>
                    <a:lumOff val="15000"/>
                  </a:schemeClr>
                </a:solidFill>
                <a:latin typeface="Adobe Garamond Pro" pitchFamily="18" charset="0"/>
              </a:rPr>
              <a:t>maceration</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lasts</a:t>
            </a:r>
            <a:r>
              <a:rPr lang="fr-FR" sz="1000" dirty="0" smtClean="0">
                <a:solidFill>
                  <a:schemeClr val="tx1">
                    <a:lumMod val="85000"/>
                    <a:lumOff val="15000"/>
                  </a:schemeClr>
                </a:solidFill>
                <a:latin typeface="Adobe Garamond Pro" pitchFamily="18" charset="0"/>
              </a:rPr>
              <a:t> for 15 </a:t>
            </a:r>
            <a:r>
              <a:rPr lang="fr-FR" sz="1000" dirty="0" err="1" smtClean="0">
                <a:solidFill>
                  <a:schemeClr val="tx1">
                    <a:lumMod val="85000"/>
                    <a:lumOff val="15000"/>
                  </a:schemeClr>
                </a:solidFill>
                <a:latin typeface="Adobe Garamond Pro" pitchFamily="18" charset="0"/>
              </a:rPr>
              <a:t>days</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during</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which</a:t>
            </a:r>
            <a:r>
              <a:rPr lang="fr-FR" sz="1000" dirty="0" smtClean="0">
                <a:solidFill>
                  <a:schemeClr val="tx1">
                    <a:lumMod val="85000"/>
                    <a:lumOff val="15000"/>
                  </a:schemeClr>
                </a:solidFill>
                <a:latin typeface="Adobe Garamond Pro" pitchFamily="18" charset="0"/>
              </a:rPr>
              <a:t> </a:t>
            </a:r>
            <a:r>
              <a:rPr lang="fr-FR" sz="1000" dirty="0" err="1">
                <a:solidFill>
                  <a:schemeClr val="tx1">
                    <a:lumMod val="85000"/>
                    <a:lumOff val="15000"/>
                  </a:schemeClr>
                </a:solidFill>
                <a:latin typeface="Adobe Garamond Pro" pitchFamily="18" charset="0"/>
              </a:rPr>
              <a:t>we’ll</a:t>
            </a:r>
            <a:r>
              <a:rPr lang="fr-FR" sz="1000" dirty="0">
                <a:solidFill>
                  <a:schemeClr val="tx1">
                    <a:lumMod val="85000"/>
                    <a:lumOff val="15000"/>
                  </a:schemeClr>
                </a:solidFill>
                <a:latin typeface="Adobe Garamond Pro" pitchFamily="18" charset="0"/>
              </a:rPr>
              <a:t> use </a:t>
            </a:r>
            <a:r>
              <a:rPr lang="fr-FR" sz="1000" dirty="0" err="1">
                <a:solidFill>
                  <a:schemeClr val="tx1">
                    <a:lumMod val="85000"/>
                    <a:lumOff val="15000"/>
                  </a:schemeClr>
                </a:solidFill>
                <a:latin typeface="Adobe Garamond Pro" pitchFamily="18" charset="0"/>
              </a:rPr>
              <a:t>only</a:t>
            </a:r>
            <a:r>
              <a:rPr lang="fr-FR" sz="1000" dirty="0">
                <a:solidFill>
                  <a:schemeClr val="tx1">
                    <a:lumMod val="85000"/>
                    <a:lumOff val="15000"/>
                  </a:schemeClr>
                </a:solidFill>
                <a:latin typeface="Adobe Garamond Pro" pitchFamily="18" charset="0"/>
              </a:rPr>
              <a:t> </a:t>
            </a:r>
            <a:r>
              <a:rPr lang="fr-FR" sz="1000" dirty="0" err="1">
                <a:solidFill>
                  <a:schemeClr val="tx1">
                    <a:lumMod val="85000"/>
                    <a:lumOff val="15000"/>
                  </a:schemeClr>
                </a:solidFill>
                <a:latin typeface="Adobe Garamond Pro" pitchFamily="18" charset="0"/>
              </a:rPr>
              <a:t>pigeages</a:t>
            </a:r>
            <a:r>
              <a:rPr lang="fr-FR" sz="1000" dirty="0">
                <a:solidFill>
                  <a:schemeClr val="tx1">
                    <a:lumMod val="85000"/>
                    <a:lumOff val="15000"/>
                  </a:schemeClr>
                </a:solidFill>
                <a:latin typeface="Adobe Garamond Pro" pitchFamily="18" charset="0"/>
              </a:rPr>
              <a:t> (</a:t>
            </a:r>
            <a:r>
              <a:rPr lang="fr-FR" sz="1000" dirty="0" err="1">
                <a:solidFill>
                  <a:schemeClr val="tx1">
                    <a:lumMod val="85000"/>
                    <a:lumOff val="15000"/>
                  </a:schemeClr>
                </a:solidFill>
                <a:latin typeface="Adobe Garamond Pro" pitchFamily="18" charset="0"/>
              </a:rPr>
              <a:t>punching</a:t>
            </a:r>
            <a:r>
              <a:rPr lang="fr-FR" sz="1000" dirty="0">
                <a:solidFill>
                  <a:schemeClr val="tx1">
                    <a:lumMod val="85000"/>
                    <a:lumOff val="15000"/>
                  </a:schemeClr>
                </a:solidFill>
                <a:latin typeface="Adobe Garamond Pro" pitchFamily="18" charset="0"/>
              </a:rPr>
              <a:t> the cap</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Intensity</a:t>
            </a:r>
            <a:r>
              <a:rPr lang="fr-FR" sz="1000" dirty="0" smtClean="0">
                <a:solidFill>
                  <a:schemeClr val="tx1">
                    <a:lumMod val="85000"/>
                    <a:lumOff val="15000"/>
                  </a:schemeClr>
                </a:solidFill>
                <a:latin typeface="Adobe Garamond Pro" pitchFamily="18" charset="0"/>
              </a:rPr>
              <a:t> and </a:t>
            </a:r>
            <a:r>
              <a:rPr lang="fr-FR" sz="1000" dirty="0" err="1" smtClean="0">
                <a:solidFill>
                  <a:schemeClr val="tx1">
                    <a:lumMod val="85000"/>
                    <a:lumOff val="15000"/>
                  </a:schemeClr>
                </a:solidFill>
                <a:latin typeface="Adobe Garamond Pro" pitchFamily="18" charset="0"/>
              </a:rPr>
              <a:t>numbers</a:t>
            </a:r>
            <a:r>
              <a:rPr lang="fr-FR" sz="1000" dirty="0" smtClean="0">
                <a:solidFill>
                  <a:schemeClr val="tx1">
                    <a:lumMod val="85000"/>
                    <a:lumOff val="15000"/>
                  </a:schemeClr>
                </a:solidFill>
                <a:latin typeface="Adobe Garamond Pro" pitchFamily="18" charset="0"/>
              </a:rPr>
              <a:t> are lead to the concentration of tannins, </a:t>
            </a:r>
            <a:r>
              <a:rPr lang="fr-FR" sz="1000" dirty="0" err="1" smtClean="0">
                <a:solidFill>
                  <a:schemeClr val="tx1">
                    <a:lumMod val="85000"/>
                    <a:lumOff val="15000"/>
                  </a:schemeClr>
                </a:solidFill>
                <a:latin typeface="Adobe Garamond Pro" pitchFamily="18" charset="0"/>
              </a:rPr>
              <a:t>perfumes</a:t>
            </a:r>
            <a:r>
              <a:rPr lang="fr-FR" sz="1000" dirty="0" smtClean="0">
                <a:solidFill>
                  <a:schemeClr val="tx1">
                    <a:lumMod val="85000"/>
                    <a:lumOff val="15000"/>
                  </a:schemeClr>
                </a:solidFill>
                <a:latin typeface="Adobe Garamond Pro" pitchFamily="18" charset="0"/>
              </a:rPr>
              <a:t> and </a:t>
            </a:r>
            <a:r>
              <a:rPr lang="fr-FR" sz="1000" dirty="0" err="1" smtClean="0">
                <a:solidFill>
                  <a:schemeClr val="tx1">
                    <a:lumMod val="85000"/>
                    <a:lumOff val="15000"/>
                  </a:schemeClr>
                </a:solidFill>
                <a:latin typeface="Adobe Garamond Pro" pitchFamily="18" charset="0"/>
              </a:rPr>
              <a:t>colour</a:t>
            </a:r>
            <a:r>
              <a:rPr lang="fr-FR" sz="1000" dirty="0" smtClean="0">
                <a:solidFill>
                  <a:schemeClr val="tx1">
                    <a:lumMod val="85000"/>
                    <a:lumOff val="15000"/>
                  </a:schemeClr>
                </a:solidFill>
                <a:latin typeface="Adobe Garamond Pro" pitchFamily="18" charset="0"/>
              </a:rPr>
              <a:t>.</a:t>
            </a:r>
          </a:p>
          <a:p>
            <a:pPr algn="just"/>
            <a:r>
              <a:rPr lang="fr-FR" sz="1000" dirty="0" err="1" smtClean="0">
                <a:solidFill>
                  <a:schemeClr val="tx1">
                    <a:lumMod val="85000"/>
                    <a:lumOff val="15000"/>
                  </a:schemeClr>
                </a:solidFill>
                <a:latin typeface="Adobe Garamond Pro" pitchFamily="18" charset="0"/>
              </a:rPr>
              <a:t>Alcoholic</a:t>
            </a:r>
            <a:r>
              <a:rPr lang="fr-FR" sz="1000" dirty="0" smtClean="0">
                <a:solidFill>
                  <a:schemeClr val="tx1">
                    <a:lumMod val="85000"/>
                    <a:lumOff val="15000"/>
                  </a:schemeClr>
                </a:solidFill>
                <a:latin typeface="Adobe Garamond Pro" pitchFamily="18" charset="0"/>
              </a:rPr>
              <a:t> fermentation </a:t>
            </a:r>
            <a:r>
              <a:rPr lang="fr-FR" sz="1000" dirty="0" err="1" smtClean="0">
                <a:solidFill>
                  <a:schemeClr val="tx1">
                    <a:lumMod val="85000"/>
                    <a:lumOff val="15000"/>
                  </a:schemeClr>
                </a:solidFill>
                <a:latin typeface="Adobe Garamond Pro" pitchFamily="18" charset="0"/>
              </a:rPr>
              <a:t>is</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realized</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with</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natural</a:t>
            </a:r>
            <a:r>
              <a:rPr lang="fr-FR" sz="1000" dirty="0" smtClean="0">
                <a:solidFill>
                  <a:schemeClr val="tx1">
                    <a:lumMod val="85000"/>
                    <a:lumOff val="15000"/>
                  </a:schemeClr>
                </a:solidFill>
                <a:latin typeface="Adobe Garamond Pro" pitchFamily="18" charset="0"/>
              </a:rPr>
              <a:t> </a:t>
            </a:r>
            <a:r>
              <a:rPr lang="fr-FR" sz="1000" dirty="0" err="1" smtClean="0">
                <a:solidFill>
                  <a:schemeClr val="tx1">
                    <a:lumMod val="85000"/>
                    <a:lumOff val="15000"/>
                  </a:schemeClr>
                </a:solidFill>
                <a:latin typeface="Adobe Garamond Pro" pitchFamily="18" charset="0"/>
              </a:rPr>
              <a:t>yeasts</a:t>
            </a:r>
            <a:r>
              <a:rPr lang="fr-FR" sz="1000" dirty="0" smtClean="0">
                <a:solidFill>
                  <a:schemeClr val="tx1">
                    <a:lumMod val="85000"/>
                    <a:lumOff val="15000"/>
                  </a:schemeClr>
                </a:solidFill>
                <a:latin typeface="Adobe Garamond Pro" pitchFamily="18" charset="0"/>
              </a:rPr>
              <a:t>.</a:t>
            </a:r>
          </a:p>
        </p:txBody>
      </p:sp>
      <p:sp>
        <p:nvSpPr>
          <p:cNvPr id="26" name="ZoneTexte 25"/>
          <p:cNvSpPr txBox="1"/>
          <p:nvPr/>
        </p:nvSpPr>
        <p:spPr>
          <a:xfrm>
            <a:off x="2026943" y="4335020"/>
            <a:ext cx="3066879" cy="2354491"/>
          </a:xfrm>
          <a:prstGeom prst="rect">
            <a:avLst/>
          </a:prstGeom>
          <a:noFill/>
        </p:spPr>
        <p:txBody>
          <a:bodyPr wrap="square" rtlCol="0">
            <a:spAutoFit/>
          </a:bodyPr>
          <a:lstStyle/>
          <a:p>
            <a:pPr algn="ctr"/>
            <a:r>
              <a:rPr lang="fr-FR" sz="1400" b="1" dirty="0" smtClean="0">
                <a:latin typeface="Adobe Garamond Pro" pitchFamily="18" charset="0"/>
              </a:rPr>
              <a:t>TASTING </a:t>
            </a:r>
            <a:r>
              <a:rPr lang="fr-FR" sz="1400" b="1" dirty="0" smtClean="0">
                <a:latin typeface="Adobe Garamond Pro" pitchFamily="18" charset="0"/>
              </a:rPr>
              <a:t>NOTES</a:t>
            </a:r>
            <a:endParaRPr lang="fr-FR" sz="1000" dirty="0">
              <a:latin typeface="Adobe Garamond Pro" pitchFamily="18" charset="0"/>
            </a:endParaRPr>
          </a:p>
          <a:p>
            <a:pPr algn="ctr"/>
            <a:r>
              <a:rPr lang="fr-FR" sz="1200" dirty="0" smtClean="0">
                <a:latin typeface="Adobe Garamond Pro" pitchFamily="18" charset="0"/>
              </a:rPr>
              <a:t>EYE</a:t>
            </a:r>
          </a:p>
          <a:p>
            <a:pPr algn="ctr"/>
            <a:r>
              <a:rPr lang="fr-FR" sz="1100" dirty="0" err="1" smtClean="0">
                <a:solidFill>
                  <a:srgbClr val="600000"/>
                </a:solidFill>
                <a:latin typeface="Adobe Garamond Pro" pitchFamily="18" charset="0"/>
              </a:rPr>
              <a:t>Beautiful</a:t>
            </a:r>
            <a:r>
              <a:rPr lang="fr-FR" sz="1100" dirty="0" smtClean="0">
                <a:solidFill>
                  <a:srgbClr val="600000"/>
                </a:solidFill>
                <a:latin typeface="Adobe Garamond Pro" pitchFamily="18" charset="0"/>
              </a:rPr>
              <a:t> and </a:t>
            </a:r>
            <a:r>
              <a:rPr lang="fr-FR" sz="1100" dirty="0" err="1" smtClean="0">
                <a:solidFill>
                  <a:srgbClr val="600000"/>
                </a:solidFill>
                <a:latin typeface="Adobe Garamond Pro" pitchFamily="18" charset="0"/>
              </a:rPr>
              <a:t>deep</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ruby</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colour</a:t>
            </a:r>
            <a:r>
              <a:rPr lang="fr-FR" sz="1100" dirty="0" smtClean="0">
                <a:solidFill>
                  <a:srgbClr val="600000"/>
                </a:solidFill>
                <a:latin typeface="Adobe Garamond Pro" pitchFamily="18" charset="0"/>
              </a:rPr>
              <a:t>.</a:t>
            </a:r>
            <a:endParaRPr lang="fr-FR" sz="1100" dirty="0" smtClean="0">
              <a:solidFill>
                <a:srgbClr val="600000"/>
              </a:solidFill>
              <a:latin typeface="Adobe Garamond Pro" pitchFamily="18" charset="0"/>
            </a:endParaRPr>
          </a:p>
          <a:p>
            <a:pPr algn="ctr"/>
            <a:endParaRPr lang="fr-FR" sz="1000" dirty="0">
              <a:latin typeface="Adobe Garamond Pro" pitchFamily="18" charset="0"/>
            </a:endParaRPr>
          </a:p>
          <a:p>
            <a:pPr algn="ctr"/>
            <a:r>
              <a:rPr lang="fr-FR" sz="1200" dirty="0" smtClean="0">
                <a:latin typeface="Adobe Garamond Pro" pitchFamily="18" charset="0"/>
              </a:rPr>
              <a:t>NOSE </a:t>
            </a:r>
          </a:p>
          <a:p>
            <a:pPr algn="ctr"/>
            <a:r>
              <a:rPr lang="fr-FR" sz="1100" dirty="0" smtClean="0">
                <a:solidFill>
                  <a:srgbClr val="600000"/>
                </a:solidFill>
                <a:latin typeface="Adobe Garamond Pro" pitchFamily="18" charset="0"/>
              </a:rPr>
              <a:t>The </a:t>
            </a:r>
            <a:r>
              <a:rPr lang="fr-FR" sz="1100" dirty="0" err="1" smtClean="0">
                <a:solidFill>
                  <a:srgbClr val="600000"/>
                </a:solidFill>
                <a:latin typeface="Adobe Garamond Pro" pitchFamily="18" charset="0"/>
              </a:rPr>
              <a:t>nose</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develops</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some</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little</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fresh</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red</a:t>
            </a:r>
            <a:r>
              <a:rPr lang="fr-FR" sz="1100" dirty="0" smtClean="0">
                <a:solidFill>
                  <a:srgbClr val="600000"/>
                </a:solidFill>
                <a:latin typeface="Adobe Garamond Pro" pitchFamily="18" charset="0"/>
              </a:rPr>
              <a:t> fruits (</a:t>
            </a:r>
            <a:r>
              <a:rPr lang="fr-FR" sz="1100" dirty="0" err="1" smtClean="0">
                <a:solidFill>
                  <a:srgbClr val="600000"/>
                </a:solidFill>
                <a:latin typeface="Adobe Garamond Pro" pitchFamily="18" charset="0"/>
              </a:rPr>
              <a:t>morello</a:t>
            </a:r>
            <a:r>
              <a:rPr lang="fr-FR" sz="1100" dirty="0" smtClean="0">
                <a:solidFill>
                  <a:srgbClr val="600000"/>
                </a:solidFill>
                <a:latin typeface="Adobe Garamond Pro" pitchFamily="18" charset="0"/>
              </a:rPr>
              <a:t> cherry)</a:t>
            </a:r>
            <a:r>
              <a:rPr lang="fr-FR" sz="1100" dirty="0" smtClean="0">
                <a:solidFill>
                  <a:srgbClr val="600000"/>
                </a:solidFill>
                <a:latin typeface="Adobe Garamond Pro" pitchFamily="18" charset="0"/>
              </a:rPr>
              <a:t>. It </a:t>
            </a:r>
            <a:r>
              <a:rPr lang="fr-FR" sz="1100" dirty="0" err="1" smtClean="0">
                <a:solidFill>
                  <a:srgbClr val="600000"/>
                </a:solidFill>
                <a:latin typeface="Adobe Garamond Pro" pitchFamily="18" charset="0"/>
              </a:rPr>
              <a:t>is</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aerial</a:t>
            </a:r>
            <a:r>
              <a:rPr lang="fr-FR" sz="1100" dirty="0" smtClean="0">
                <a:solidFill>
                  <a:srgbClr val="600000"/>
                </a:solidFill>
                <a:latin typeface="Adobe Garamond Pro" pitchFamily="18" charset="0"/>
              </a:rPr>
              <a:t> and fine.</a:t>
            </a:r>
            <a:endParaRPr lang="fr-FR" sz="1100" dirty="0" smtClean="0">
              <a:solidFill>
                <a:srgbClr val="600000"/>
              </a:solidFill>
              <a:latin typeface="Adobe Garamond Pro" pitchFamily="18" charset="0"/>
            </a:endParaRPr>
          </a:p>
          <a:p>
            <a:pPr algn="ctr"/>
            <a:endParaRPr lang="fr-FR" sz="1000" dirty="0">
              <a:latin typeface="Adobe Garamond Pro" pitchFamily="18" charset="0"/>
            </a:endParaRPr>
          </a:p>
          <a:p>
            <a:pPr algn="ctr"/>
            <a:r>
              <a:rPr lang="fr-FR" sz="1200" dirty="0" smtClean="0">
                <a:latin typeface="Adobe Garamond Pro" pitchFamily="18" charset="0"/>
              </a:rPr>
              <a:t>PALATE</a:t>
            </a:r>
          </a:p>
          <a:p>
            <a:pPr algn="ctr"/>
            <a:r>
              <a:rPr lang="fr-FR" sz="1100" dirty="0" smtClean="0">
                <a:solidFill>
                  <a:srgbClr val="600000"/>
                </a:solidFill>
                <a:latin typeface="Adobe Garamond Pro" pitchFamily="18" charset="0"/>
              </a:rPr>
              <a:t> </a:t>
            </a:r>
            <a:r>
              <a:rPr lang="fr-FR" sz="1100" dirty="0" smtClean="0">
                <a:solidFill>
                  <a:srgbClr val="600000"/>
                </a:solidFill>
                <a:latin typeface="Adobe Garamond Pro" pitchFamily="18" charset="0"/>
              </a:rPr>
              <a:t>The </a:t>
            </a:r>
            <a:r>
              <a:rPr lang="fr-FR" sz="1100" dirty="0" err="1" smtClean="0">
                <a:solidFill>
                  <a:srgbClr val="600000"/>
                </a:solidFill>
                <a:latin typeface="Adobe Garamond Pro" pitchFamily="18" charset="0"/>
              </a:rPr>
              <a:t>palate</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is</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again</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fruity</a:t>
            </a:r>
            <a:r>
              <a:rPr lang="fr-FR" sz="1100" dirty="0" smtClean="0">
                <a:solidFill>
                  <a:srgbClr val="600000"/>
                </a:solidFill>
                <a:latin typeface="Adobe Garamond Pro" pitchFamily="18" charset="0"/>
              </a:rPr>
              <a:t> and </a:t>
            </a:r>
            <a:r>
              <a:rPr lang="fr-FR" sz="1100" dirty="0" err="1" smtClean="0">
                <a:solidFill>
                  <a:srgbClr val="600000"/>
                </a:solidFill>
                <a:latin typeface="Adobe Garamond Pro" pitchFamily="18" charset="0"/>
              </a:rPr>
              <a:t>nicely</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structured</a:t>
            </a:r>
            <a:r>
              <a:rPr lang="fr-FR" sz="1100" dirty="0" smtClean="0">
                <a:solidFill>
                  <a:srgbClr val="600000"/>
                </a:solidFill>
                <a:latin typeface="Adobe Garamond Pro" pitchFamily="18" charset="0"/>
              </a:rPr>
              <a:t>.</a:t>
            </a:r>
          </a:p>
          <a:p>
            <a:pPr algn="ctr"/>
            <a:r>
              <a:rPr lang="fr-FR" sz="1100" dirty="0" smtClean="0">
                <a:solidFill>
                  <a:srgbClr val="600000"/>
                </a:solidFill>
                <a:latin typeface="Adobe Garamond Pro" pitchFamily="18" charset="0"/>
              </a:rPr>
              <a:t>Tannins are </a:t>
            </a:r>
            <a:r>
              <a:rPr lang="fr-FR" sz="1100" dirty="0" err="1" smtClean="0">
                <a:solidFill>
                  <a:srgbClr val="600000"/>
                </a:solidFill>
                <a:latin typeface="Adobe Garamond Pro" pitchFamily="18" charset="0"/>
              </a:rPr>
              <a:t>firm</a:t>
            </a:r>
            <a:r>
              <a:rPr lang="fr-FR" sz="1100" dirty="0" smtClean="0">
                <a:solidFill>
                  <a:srgbClr val="600000"/>
                </a:solidFill>
                <a:latin typeface="Adobe Garamond Pro" pitchFamily="18" charset="0"/>
              </a:rPr>
              <a:t> and </a:t>
            </a:r>
            <a:r>
              <a:rPr lang="fr-FR" sz="1100" dirty="0" err="1" smtClean="0">
                <a:solidFill>
                  <a:srgbClr val="600000"/>
                </a:solidFill>
                <a:latin typeface="Adobe Garamond Pro" pitchFamily="18" charset="0"/>
              </a:rPr>
              <a:t>will</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integrate</a:t>
            </a:r>
            <a:r>
              <a:rPr lang="fr-FR" sz="1100" dirty="0" smtClean="0">
                <a:solidFill>
                  <a:srgbClr val="600000"/>
                </a:solidFill>
                <a:latin typeface="Adobe Garamond Pro" pitchFamily="18" charset="0"/>
              </a:rPr>
              <a:t> the power of the structure in couple of </a:t>
            </a:r>
            <a:r>
              <a:rPr lang="fr-FR" sz="1100" dirty="0" err="1" smtClean="0">
                <a:solidFill>
                  <a:srgbClr val="600000"/>
                </a:solidFill>
                <a:latin typeface="Adobe Garamond Pro" pitchFamily="18" charset="0"/>
              </a:rPr>
              <a:t>month</a:t>
            </a:r>
            <a:r>
              <a:rPr lang="fr-FR" sz="1100" dirty="0" smtClean="0">
                <a:solidFill>
                  <a:srgbClr val="600000"/>
                </a:solidFill>
                <a:latin typeface="Adobe Garamond Pro" pitchFamily="18" charset="0"/>
              </a:rPr>
              <a:t>. </a:t>
            </a:r>
            <a:endParaRPr lang="fr-FR" sz="1100" dirty="0" smtClean="0">
              <a:solidFill>
                <a:srgbClr val="600000"/>
              </a:solidFill>
              <a:latin typeface="Adobe Garamond Pro" pitchFamily="18" charset="0"/>
            </a:endParaRPr>
          </a:p>
          <a:p>
            <a:pPr algn="ctr"/>
            <a:endParaRPr lang="fr-FR" sz="1100" dirty="0" smtClean="0">
              <a:solidFill>
                <a:srgbClr val="600000"/>
              </a:solidFill>
              <a:latin typeface="Adobe Garamond Pro" pitchFamily="18" charset="0"/>
            </a:endParaRPr>
          </a:p>
        </p:txBody>
      </p:sp>
      <p:sp>
        <p:nvSpPr>
          <p:cNvPr id="29" name="ZoneTexte 28"/>
          <p:cNvSpPr txBox="1"/>
          <p:nvPr/>
        </p:nvSpPr>
        <p:spPr>
          <a:xfrm>
            <a:off x="2083645" y="6837607"/>
            <a:ext cx="3073548" cy="646331"/>
          </a:xfrm>
          <a:prstGeom prst="rect">
            <a:avLst/>
          </a:prstGeom>
          <a:noFill/>
        </p:spPr>
        <p:txBody>
          <a:bodyPr wrap="square" rtlCol="0">
            <a:spAutoFit/>
          </a:bodyPr>
          <a:lstStyle/>
          <a:p>
            <a:pPr algn="ctr"/>
            <a:r>
              <a:rPr lang="fr-FR" sz="1400" b="1" dirty="0" smtClean="0">
                <a:latin typeface="Adobe Garamond Pro" pitchFamily="18" charset="0"/>
              </a:rPr>
              <a:t>SERVICE &amp; CELLARING</a:t>
            </a:r>
          </a:p>
          <a:p>
            <a:pPr algn="ctr"/>
            <a:r>
              <a:rPr lang="fr-FR" sz="1100" dirty="0" smtClean="0">
                <a:solidFill>
                  <a:srgbClr val="600000"/>
                </a:solidFill>
                <a:latin typeface="Adobe Garamond Pro" pitchFamily="18" charset="0"/>
              </a:rPr>
              <a:t>It </a:t>
            </a:r>
            <a:r>
              <a:rPr lang="fr-FR" sz="1100" dirty="0" err="1" smtClean="0">
                <a:solidFill>
                  <a:srgbClr val="600000"/>
                </a:solidFill>
                <a:latin typeface="Adobe Garamond Pro" pitchFamily="18" charset="0"/>
              </a:rPr>
              <a:t>can</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be</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served</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from</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now</a:t>
            </a:r>
            <a:r>
              <a:rPr lang="fr-FR" sz="1100" dirty="0" smtClean="0">
                <a:solidFill>
                  <a:srgbClr val="600000"/>
                </a:solidFill>
                <a:latin typeface="Adobe Garamond Pro" pitchFamily="18" charset="0"/>
              </a:rPr>
              <a:t> at  13-14°C or </a:t>
            </a:r>
            <a:r>
              <a:rPr lang="fr-FR" sz="1100" dirty="0" err="1" smtClean="0">
                <a:solidFill>
                  <a:srgbClr val="600000"/>
                </a:solidFill>
                <a:latin typeface="Adobe Garamond Pro" pitchFamily="18" charset="0"/>
              </a:rPr>
              <a:t>kept</a:t>
            </a:r>
            <a:r>
              <a:rPr lang="fr-FR" sz="1100" dirty="0" smtClean="0">
                <a:solidFill>
                  <a:srgbClr val="600000"/>
                </a:solidFill>
                <a:latin typeface="Adobe Garamond Pro" pitchFamily="18" charset="0"/>
              </a:rPr>
              <a:t> in </a:t>
            </a:r>
            <a:r>
              <a:rPr lang="fr-FR" sz="1100" dirty="0" err="1" smtClean="0">
                <a:solidFill>
                  <a:srgbClr val="600000"/>
                </a:solidFill>
                <a:latin typeface="Adobe Garamond Pro" pitchFamily="18" charset="0"/>
              </a:rPr>
              <a:t>cellar</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between</a:t>
            </a:r>
            <a:r>
              <a:rPr lang="fr-FR" sz="1100" dirty="0" smtClean="0">
                <a:solidFill>
                  <a:srgbClr val="600000"/>
                </a:solidFill>
                <a:latin typeface="Adobe Garamond Pro" pitchFamily="18" charset="0"/>
              </a:rPr>
              <a:t> </a:t>
            </a:r>
            <a:r>
              <a:rPr lang="fr-FR" sz="1100" dirty="0" smtClean="0">
                <a:solidFill>
                  <a:srgbClr val="600000"/>
                </a:solidFill>
                <a:latin typeface="Adobe Garamond Pro" pitchFamily="18" charset="0"/>
              </a:rPr>
              <a:t>5 </a:t>
            </a:r>
            <a:r>
              <a:rPr lang="fr-FR" sz="1100" dirty="0" smtClean="0">
                <a:solidFill>
                  <a:srgbClr val="600000"/>
                </a:solidFill>
                <a:latin typeface="Adobe Garamond Pro" pitchFamily="18" charset="0"/>
              </a:rPr>
              <a:t>and </a:t>
            </a:r>
            <a:r>
              <a:rPr lang="fr-FR" sz="1100" dirty="0">
                <a:solidFill>
                  <a:srgbClr val="600000"/>
                </a:solidFill>
                <a:latin typeface="Adobe Garamond Pro" pitchFamily="18" charset="0"/>
              </a:rPr>
              <a:t>7</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years</a:t>
            </a:r>
            <a:r>
              <a:rPr lang="fr-FR" sz="1100" dirty="0" smtClean="0">
                <a:solidFill>
                  <a:srgbClr val="600000"/>
                </a:solidFill>
                <a:latin typeface="Adobe Garamond Pro" pitchFamily="18" charset="0"/>
              </a:rPr>
              <a:t>.</a:t>
            </a:r>
          </a:p>
        </p:txBody>
      </p:sp>
      <p:sp>
        <p:nvSpPr>
          <p:cNvPr id="30" name="ZoneTexte 29"/>
          <p:cNvSpPr txBox="1"/>
          <p:nvPr/>
        </p:nvSpPr>
        <p:spPr>
          <a:xfrm>
            <a:off x="2083646" y="7884773"/>
            <a:ext cx="3073547" cy="984885"/>
          </a:xfrm>
          <a:prstGeom prst="rect">
            <a:avLst/>
          </a:prstGeom>
          <a:noFill/>
        </p:spPr>
        <p:txBody>
          <a:bodyPr wrap="square" rtlCol="0">
            <a:spAutoFit/>
          </a:bodyPr>
          <a:lstStyle/>
          <a:p>
            <a:pPr algn="ctr"/>
            <a:r>
              <a:rPr lang="fr-FR" sz="1400" b="1" dirty="0" smtClean="0">
                <a:latin typeface="Adobe Garamond Pro" pitchFamily="18" charset="0"/>
              </a:rPr>
              <a:t>FOOD &amp; WINE PAIRINGS</a:t>
            </a:r>
          </a:p>
          <a:p>
            <a:pPr algn="ctr"/>
            <a:r>
              <a:rPr lang="fr-FR" sz="1100" dirty="0" smtClean="0">
                <a:solidFill>
                  <a:srgbClr val="600000"/>
                </a:solidFill>
                <a:latin typeface="Adobe Garamond Pro" pitchFamily="18" charset="0"/>
              </a:rPr>
              <a:t>The Mercurey rouge Premier Cru « Clos du Roi » </a:t>
            </a:r>
            <a:r>
              <a:rPr lang="fr-FR" sz="1100" dirty="0" smtClean="0">
                <a:solidFill>
                  <a:srgbClr val="600000"/>
                </a:solidFill>
                <a:latin typeface="Adobe Garamond Pro" pitchFamily="18" charset="0"/>
              </a:rPr>
              <a:t>2011 </a:t>
            </a:r>
            <a:r>
              <a:rPr lang="fr-FR" sz="1100" dirty="0" err="1" smtClean="0">
                <a:solidFill>
                  <a:srgbClr val="600000"/>
                </a:solidFill>
                <a:latin typeface="Adobe Garamond Pro" pitchFamily="18" charset="0"/>
              </a:rPr>
              <a:t>will</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marvelously</a:t>
            </a:r>
            <a:r>
              <a:rPr lang="fr-FR" sz="1100" dirty="0" smtClean="0">
                <a:solidFill>
                  <a:srgbClr val="600000"/>
                </a:solidFill>
                <a:latin typeface="Adobe Garamond Pro" pitchFamily="18" charset="0"/>
              </a:rPr>
              <a:t> match </a:t>
            </a:r>
            <a:r>
              <a:rPr lang="fr-FR" sz="1100" dirty="0" err="1" smtClean="0">
                <a:solidFill>
                  <a:srgbClr val="600000"/>
                </a:solidFill>
                <a:latin typeface="Adobe Garamond Pro" pitchFamily="18" charset="0"/>
              </a:rPr>
              <a:t>with</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red</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meats</a:t>
            </a:r>
            <a:r>
              <a:rPr lang="fr-FR" sz="1100" dirty="0" smtClean="0">
                <a:solidFill>
                  <a:srgbClr val="600000"/>
                </a:solidFill>
                <a:latin typeface="Adobe Garamond Pro" pitchFamily="18" charset="0"/>
              </a:rPr>
              <a:t> (prime </a:t>
            </a:r>
            <a:r>
              <a:rPr lang="fr-FR" sz="1100" dirty="0" err="1" smtClean="0">
                <a:solidFill>
                  <a:srgbClr val="600000"/>
                </a:solidFill>
                <a:latin typeface="Adobe Garamond Pro" pitchFamily="18" charset="0"/>
              </a:rPr>
              <a:t>cut</a:t>
            </a:r>
            <a:r>
              <a:rPr lang="fr-FR" sz="1100" dirty="0" smtClean="0">
                <a:solidFill>
                  <a:srgbClr val="600000"/>
                </a:solidFill>
                <a:latin typeface="Adobe Garamond Pro" pitchFamily="18" charset="0"/>
              </a:rPr>
              <a:t> of </a:t>
            </a:r>
            <a:r>
              <a:rPr lang="fr-FR" sz="1100" dirty="0" err="1" smtClean="0">
                <a:solidFill>
                  <a:srgbClr val="600000"/>
                </a:solidFill>
                <a:latin typeface="Adobe Garamond Pro" pitchFamily="18" charset="0"/>
              </a:rPr>
              <a:t>beef</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beef</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coast</a:t>
            </a:r>
            <a:r>
              <a:rPr lang="fr-FR" sz="1100" dirty="0" smtClean="0">
                <a:solidFill>
                  <a:srgbClr val="600000"/>
                </a:solidFill>
                <a:latin typeface="Adobe Garamond Pro" pitchFamily="18" charset="0"/>
              </a:rPr>
              <a:t>), navarin </a:t>
            </a:r>
            <a:r>
              <a:rPr lang="fr-FR" sz="1100" dirty="0" err="1" smtClean="0">
                <a:solidFill>
                  <a:srgbClr val="600000"/>
                </a:solidFill>
                <a:latin typeface="Adobe Garamond Pro" pitchFamily="18" charset="0"/>
              </a:rPr>
              <a:t>lamb</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leg</a:t>
            </a:r>
            <a:r>
              <a:rPr lang="fr-FR" sz="1100" dirty="0" smtClean="0">
                <a:solidFill>
                  <a:srgbClr val="600000"/>
                </a:solidFill>
                <a:latin typeface="Adobe Garamond Pro" pitchFamily="18" charset="0"/>
              </a:rPr>
              <a:t> of </a:t>
            </a:r>
            <a:r>
              <a:rPr lang="fr-FR" sz="1100" dirty="0" err="1" smtClean="0">
                <a:solidFill>
                  <a:srgbClr val="600000"/>
                </a:solidFill>
                <a:latin typeface="Adobe Garamond Pro" pitchFamily="18" charset="0"/>
              </a:rPr>
              <a:t>lamb,as</a:t>
            </a:r>
            <a:r>
              <a:rPr lang="fr-FR" sz="1100" dirty="0" smtClean="0">
                <a:solidFill>
                  <a:srgbClr val="600000"/>
                </a:solidFill>
                <a:latin typeface="Adobe Garamond Pro" pitchFamily="18" charset="0"/>
              </a:rPr>
              <a:t> </a:t>
            </a:r>
            <a:r>
              <a:rPr lang="fr-FR" sz="1100" dirty="0" err="1" smtClean="0">
                <a:solidFill>
                  <a:srgbClr val="600000"/>
                </a:solidFill>
                <a:latin typeface="Adobe Garamond Pro" pitchFamily="18" charset="0"/>
              </a:rPr>
              <a:t>well</a:t>
            </a:r>
            <a:r>
              <a:rPr lang="fr-FR" sz="1100" dirty="0" smtClean="0">
                <a:solidFill>
                  <a:srgbClr val="600000"/>
                </a:solidFill>
                <a:latin typeface="Adobe Garamond Pro" pitchFamily="18" charset="0"/>
              </a:rPr>
              <a:t> as fat and dry </a:t>
            </a:r>
            <a:r>
              <a:rPr lang="fr-FR" sz="1100" dirty="0" err="1" smtClean="0">
                <a:solidFill>
                  <a:srgbClr val="600000"/>
                </a:solidFill>
                <a:latin typeface="Adobe Garamond Pro" pitchFamily="18" charset="0"/>
              </a:rPr>
              <a:t>cheese</a:t>
            </a:r>
            <a:r>
              <a:rPr lang="fr-FR" sz="1100" dirty="0" smtClean="0">
                <a:solidFill>
                  <a:srgbClr val="600000"/>
                </a:solidFill>
                <a:latin typeface="Adobe Garamond Pro" pitchFamily="18" charset="0"/>
              </a:rPr>
              <a:t>. </a:t>
            </a:r>
            <a:endParaRPr lang="fr-FR" sz="1100" dirty="0">
              <a:solidFill>
                <a:srgbClr val="600000"/>
              </a:solidFill>
              <a:latin typeface="Adobe Garamond Pro" pitchFamily="18" charset="0"/>
            </a:endParaRPr>
          </a:p>
        </p:txBody>
      </p:sp>
      <p:pic>
        <p:nvPicPr>
          <p:cNvPr id="1024" name="Image 1023"/>
          <p:cNvPicPr>
            <a:picLocks noChangeAspect="1"/>
          </p:cNvPicPr>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21510" b="27530"/>
          <a:stretch/>
        </p:blipFill>
        <p:spPr>
          <a:xfrm>
            <a:off x="3201437" y="9224806"/>
            <a:ext cx="837961" cy="640953"/>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l="18084" t="30556" r="560" b="21084"/>
          <a:stretch/>
        </p:blipFill>
        <p:spPr>
          <a:xfrm>
            <a:off x="115640" y="2112113"/>
            <a:ext cx="1800200" cy="1682766"/>
          </a:xfrm>
          <a:prstGeom prst="ellipse">
            <a:avLst/>
          </a:prstGeom>
          <a:ln>
            <a:solidFill>
              <a:schemeClr val="tx1"/>
            </a:solidFill>
          </a:ln>
        </p:spPr>
      </p:pic>
      <p:sp>
        <p:nvSpPr>
          <p:cNvPr id="4" name="Ellipse 3"/>
          <p:cNvSpPr/>
          <p:nvPr/>
        </p:nvSpPr>
        <p:spPr>
          <a:xfrm>
            <a:off x="801096" y="3152799"/>
            <a:ext cx="284074" cy="24985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0072" y="7266234"/>
            <a:ext cx="1880401" cy="1846659"/>
          </a:xfrm>
          <a:prstGeom prst="rect">
            <a:avLst/>
          </a:prstGeom>
          <a:noFill/>
        </p:spPr>
        <p:txBody>
          <a:bodyPr wrap="square" rtlCol="0">
            <a:spAutoFit/>
          </a:bodyPr>
          <a:lstStyle/>
          <a:p>
            <a:pPr algn="ctr"/>
            <a:r>
              <a:rPr lang="fr-FR" sz="1400" b="1" dirty="0" smtClean="0">
                <a:latin typeface="Adobe Garamond Pro" pitchFamily="18" charset="0"/>
              </a:rPr>
              <a:t>AGING</a:t>
            </a:r>
          </a:p>
          <a:p>
            <a:pPr algn="just"/>
            <a:r>
              <a:rPr lang="fr-FR" sz="1000" dirty="0" err="1" smtClean="0">
                <a:latin typeface="Adobe Garamond Pro" pitchFamily="18" charset="0"/>
              </a:rPr>
              <a:t>After</a:t>
            </a:r>
            <a:r>
              <a:rPr lang="fr-FR" sz="1000" dirty="0" smtClean="0">
                <a:latin typeface="Adobe Garamond Pro" pitchFamily="18" charset="0"/>
              </a:rPr>
              <a:t> </a:t>
            </a:r>
            <a:r>
              <a:rPr lang="fr-FR" sz="1000" dirty="0" err="1" smtClean="0">
                <a:latin typeface="Adobe Garamond Pro" pitchFamily="18" charset="0"/>
              </a:rPr>
              <a:t>maceration</a:t>
            </a:r>
            <a:r>
              <a:rPr lang="fr-FR" sz="1000" dirty="0" smtClean="0">
                <a:latin typeface="Adobe Garamond Pro" pitchFamily="18" charset="0"/>
              </a:rPr>
              <a:t>, free and </a:t>
            </a:r>
            <a:r>
              <a:rPr lang="fr-FR" sz="1000" dirty="0" err="1" smtClean="0">
                <a:latin typeface="Adobe Garamond Pro" pitchFamily="18" charset="0"/>
              </a:rPr>
              <a:t>press</a:t>
            </a:r>
            <a:r>
              <a:rPr lang="fr-FR" sz="1000" dirty="0" smtClean="0">
                <a:latin typeface="Adobe Garamond Pro" pitchFamily="18" charset="0"/>
              </a:rPr>
              <a:t> </a:t>
            </a:r>
            <a:r>
              <a:rPr lang="fr-FR" sz="1000" dirty="0" err="1" smtClean="0">
                <a:latin typeface="Adobe Garamond Pro" pitchFamily="18" charset="0"/>
              </a:rPr>
              <a:t>wines</a:t>
            </a:r>
            <a:r>
              <a:rPr lang="fr-FR" sz="1000" dirty="0" smtClean="0">
                <a:latin typeface="Adobe Garamond Pro" pitchFamily="18" charset="0"/>
              </a:rPr>
              <a:t> are </a:t>
            </a:r>
            <a:r>
              <a:rPr lang="fr-FR" sz="1000" dirty="0" err="1" smtClean="0">
                <a:latin typeface="Adobe Garamond Pro" pitchFamily="18" charset="0"/>
              </a:rPr>
              <a:t>separated</a:t>
            </a:r>
            <a:r>
              <a:rPr lang="fr-FR" sz="1000" dirty="0" smtClean="0">
                <a:latin typeface="Adobe Garamond Pro" pitchFamily="18" charset="0"/>
              </a:rPr>
              <a:t> for </a:t>
            </a:r>
            <a:r>
              <a:rPr lang="fr-FR" sz="1000" dirty="0" err="1" smtClean="0">
                <a:latin typeface="Adobe Garamond Pro" pitchFamily="18" charset="0"/>
              </a:rPr>
              <a:t>aging</a:t>
            </a:r>
            <a:r>
              <a:rPr lang="fr-FR" sz="1000" dirty="0" smtClean="0">
                <a:latin typeface="Adobe Garamond Pro" pitchFamily="18" charset="0"/>
              </a:rPr>
              <a:t>.</a:t>
            </a:r>
          </a:p>
          <a:p>
            <a:pPr algn="just"/>
            <a:r>
              <a:rPr lang="fr-FR" sz="1000" dirty="0" err="1" smtClean="0">
                <a:latin typeface="Adobe Garamond Pro" pitchFamily="18" charset="0"/>
              </a:rPr>
              <a:t>Aging</a:t>
            </a:r>
            <a:r>
              <a:rPr lang="fr-FR" sz="1000" dirty="0" smtClean="0">
                <a:latin typeface="Adobe Garamond Pro" pitchFamily="18" charset="0"/>
              </a:rPr>
              <a:t> </a:t>
            </a:r>
            <a:r>
              <a:rPr lang="fr-FR" sz="1000" dirty="0" err="1" smtClean="0">
                <a:latin typeface="Adobe Garamond Pro" pitchFamily="18" charset="0"/>
              </a:rPr>
              <a:t>process</a:t>
            </a:r>
            <a:r>
              <a:rPr lang="fr-FR" sz="1000" dirty="0" smtClean="0">
                <a:latin typeface="Adobe Garamond Pro" pitchFamily="18" charset="0"/>
              </a:rPr>
              <a:t> </a:t>
            </a:r>
            <a:r>
              <a:rPr lang="fr-FR" sz="1000" dirty="0" err="1" smtClean="0">
                <a:latin typeface="Adobe Garamond Pro" pitchFamily="18" charset="0"/>
              </a:rPr>
              <a:t>is</a:t>
            </a:r>
            <a:r>
              <a:rPr lang="fr-FR" sz="1000" dirty="0" smtClean="0">
                <a:latin typeface="Adobe Garamond Pro" pitchFamily="18" charset="0"/>
              </a:rPr>
              <a:t> </a:t>
            </a:r>
            <a:r>
              <a:rPr lang="fr-FR" sz="1000" dirty="0" err="1" smtClean="0">
                <a:latin typeface="Adobe Garamond Pro" pitchFamily="18" charset="0"/>
              </a:rPr>
              <a:t>taking</a:t>
            </a:r>
            <a:r>
              <a:rPr lang="fr-FR" sz="1000" dirty="0" smtClean="0">
                <a:latin typeface="Adobe Garamond Pro" pitchFamily="18" charset="0"/>
              </a:rPr>
              <a:t> place 100% in </a:t>
            </a:r>
            <a:r>
              <a:rPr lang="fr-FR" sz="1000" dirty="0" err="1" smtClean="0">
                <a:latin typeface="Adobe Garamond Pro" pitchFamily="18" charset="0"/>
              </a:rPr>
              <a:t>traditional</a:t>
            </a:r>
            <a:r>
              <a:rPr lang="fr-FR" sz="1000" dirty="0" smtClean="0">
                <a:latin typeface="Adobe Garamond Pro" pitchFamily="18" charset="0"/>
              </a:rPr>
              <a:t> </a:t>
            </a:r>
            <a:r>
              <a:rPr lang="fr-FR" sz="1000" dirty="0" err="1" smtClean="0">
                <a:latin typeface="Adobe Garamond Pro" pitchFamily="18" charset="0"/>
              </a:rPr>
              <a:t>Burgundian</a:t>
            </a:r>
            <a:r>
              <a:rPr lang="fr-FR" sz="1000" dirty="0" smtClean="0">
                <a:latin typeface="Adobe Garamond Pro" pitchFamily="18" charset="0"/>
              </a:rPr>
              <a:t> 228 </a:t>
            </a:r>
            <a:r>
              <a:rPr lang="fr-FR" sz="1000" dirty="0" err="1" smtClean="0">
                <a:latin typeface="Adobe Garamond Pro" pitchFamily="18" charset="0"/>
              </a:rPr>
              <a:t>liters</a:t>
            </a:r>
            <a:r>
              <a:rPr lang="fr-FR" sz="1000" dirty="0" smtClean="0">
                <a:latin typeface="Adobe Garamond Pro" pitchFamily="18" charset="0"/>
              </a:rPr>
              <a:t> barrels </a:t>
            </a:r>
            <a:r>
              <a:rPr lang="fr-FR" sz="1000" dirty="0" err="1" smtClean="0">
                <a:latin typeface="Adobe Garamond Pro" pitchFamily="18" charset="0"/>
              </a:rPr>
              <a:t>during</a:t>
            </a:r>
            <a:r>
              <a:rPr lang="fr-FR" sz="1000" dirty="0" smtClean="0">
                <a:latin typeface="Adobe Garamond Pro" pitchFamily="18" charset="0"/>
              </a:rPr>
              <a:t> 15 </a:t>
            </a:r>
            <a:r>
              <a:rPr lang="fr-FR" sz="1000" dirty="0" err="1" smtClean="0">
                <a:latin typeface="Adobe Garamond Pro" pitchFamily="18" charset="0"/>
              </a:rPr>
              <a:t>months</a:t>
            </a:r>
            <a:r>
              <a:rPr lang="fr-FR" sz="1000" dirty="0" smtClean="0">
                <a:latin typeface="Adobe Garamond Pro" pitchFamily="18" charset="0"/>
              </a:rPr>
              <a:t> </a:t>
            </a:r>
            <a:r>
              <a:rPr lang="fr-FR" sz="1000" dirty="0" err="1" smtClean="0">
                <a:latin typeface="Adobe Garamond Pro" pitchFamily="18" charset="0"/>
              </a:rPr>
              <a:t>with</a:t>
            </a:r>
            <a:r>
              <a:rPr lang="fr-FR" sz="1000" dirty="0" smtClean="0">
                <a:latin typeface="Adobe Garamond Pro" pitchFamily="18" charset="0"/>
              </a:rPr>
              <a:t> </a:t>
            </a:r>
            <a:r>
              <a:rPr lang="fr-FR" sz="1000" dirty="0" err="1" smtClean="0">
                <a:latin typeface="Adobe Garamond Pro" pitchFamily="18" charset="0"/>
              </a:rPr>
              <a:t>around</a:t>
            </a:r>
            <a:r>
              <a:rPr lang="fr-FR" sz="1000" dirty="0" smtClean="0">
                <a:latin typeface="Adobe Garamond Pro" pitchFamily="18" charset="0"/>
              </a:rPr>
              <a:t> </a:t>
            </a:r>
            <a:r>
              <a:rPr lang="fr-FR" sz="1000" dirty="0" smtClean="0">
                <a:latin typeface="Adobe Garamond Pro" pitchFamily="18" charset="0"/>
              </a:rPr>
              <a:t>40</a:t>
            </a:r>
            <a:r>
              <a:rPr lang="fr-FR" sz="1000" dirty="0" smtClean="0">
                <a:latin typeface="Adobe Garamond Pro" pitchFamily="18" charset="0"/>
              </a:rPr>
              <a:t>% of new barrels.</a:t>
            </a:r>
          </a:p>
          <a:p>
            <a:pPr algn="just"/>
            <a:r>
              <a:rPr lang="fr-FR" sz="1000" dirty="0" err="1" smtClean="0">
                <a:latin typeface="Adobe Garamond Pro" pitchFamily="18" charset="0"/>
              </a:rPr>
              <a:t>We</a:t>
            </a:r>
            <a:r>
              <a:rPr lang="fr-FR" sz="1000" dirty="0" smtClean="0">
                <a:latin typeface="Adobe Garamond Pro" pitchFamily="18" charset="0"/>
              </a:rPr>
              <a:t> </a:t>
            </a:r>
            <a:r>
              <a:rPr lang="fr-FR" sz="1000" dirty="0" err="1" smtClean="0">
                <a:latin typeface="Adobe Garamond Pro" pitchFamily="18" charset="0"/>
              </a:rPr>
              <a:t>only</a:t>
            </a:r>
            <a:r>
              <a:rPr lang="fr-FR" sz="1000" dirty="0" smtClean="0">
                <a:latin typeface="Adobe Garamond Pro" pitchFamily="18" charset="0"/>
              </a:rPr>
              <a:t> use French </a:t>
            </a:r>
            <a:r>
              <a:rPr lang="fr-FR" sz="1000" dirty="0" err="1" smtClean="0">
                <a:latin typeface="Adobe Garamond Pro" pitchFamily="18" charset="0"/>
              </a:rPr>
              <a:t>oak</a:t>
            </a:r>
            <a:r>
              <a:rPr lang="fr-FR" sz="1000" dirty="0" smtClean="0">
                <a:latin typeface="Adobe Garamond Pro" pitchFamily="18" charset="0"/>
              </a:rPr>
              <a:t> </a:t>
            </a:r>
            <a:r>
              <a:rPr lang="fr-FR" sz="1000" dirty="0" err="1" smtClean="0">
                <a:latin typeface="Adobe Garamond Pro" pitchFamily="18" charset="0"/>
              </a:rPr>
              <a:t>coming</a:t>
            </a:r>
            <a:r>
              <a:rPr lang="fr-FR" sz="1000" dirty="0" smtClean="0">
                <a:latin typeface="Adobe Garamond Pro" pitchFamily="18" charset="0"/>
              </a:rPr>
              <a:t> </a:t>
            </a:r>
            <a:r>
              <a:rPr lang="fr-FR" sz="1000" dirty="0" err="1" smtClean="0">
                <a:latin typeface="Adobe Garamond Pro" pitchFamily="18" charset="0"/>
              </a:rPr>
              <a:t>mainly</a:t>
            </a:r>
            <a:r>
              <a:rPr lang="fr-FR" sz="1000" dirty="0" smtClean="0">
                <a:latin typeface="Adobe Garamond Pro" pitchFamily="18" charset="0"/>
              </a:rPr>
              <a:t> </a:t>
            </a:r>
            <a:r>
              <a:rPr lang="fr-FR" sz="1000" dirty="0" err="1" smtClean="0">
                <a:latin typeface="Adobe Garamond Pro" pitchFamily="18" charset="0"/>
              </a:rPr>
              <a:t>from</a:t>
            </a:r>
            <a:r>
              <a:rPr lang="fr-FR" sz="1000" dirty="0" smtClean="0">
                <a:latin typeface="Adobe Garamond Pro" pitchFamily="18" charset="0"/>
              </a:rPr>
              <a:t> Bourgogne, Allier and Vosges </a:t>
            </a:r>
            <a:r>
              <a:rPr lang="fr-FR" sz="1000" dirty="0" err="1" smtClean="0">
                <a:latin typeface="Adobe Garamond Pro" pitchFamily="18" charset="0"/>
              </a:rPr>
              <a:t>forests</a:t>
            </a:r>
            <a:r>
              <a:rPr lang="fr-FR" sz="1000" dirty="0" smtClean="0">
                <a:latin typeface="Adobe Garamond Pro" pitchFamily="18" charset="0"/>
              </a:rPr>
              <a:t>.</a:t>
            </a:r>
          </a:p>
        </p:txBody>
      </p:sp>
      <p:pic>
        <p:nvPicPr>
          <p:cNvPr id="6" name="Image 5"/>
          <p:cNvPicPr>
            <a:picLocks noChangeAspect="1"/>
          </p:cNvPicPr>
          <p:nvPr/>
        </p:nvPicPr>
        <p:blipFill rotWithShape="1">
          <a:blip r:embed="rId7" cstate="print">
            <a:extLst>
              <a:ext uri="{28A0092B-C50C-407E-A947-70E740481C1C}">
                <a14:useLocalDpi xmlns:a14="http://schemas.microsoft.com/office/drawing/2010/main" val="0"/>
              </a:ext>
            </a:extLst>
          </a:blip>
          <a:srcRect l="29089" t="2017" r="29100" b="6877"/>
          <a:stretch/>
        </p:blipFill>
        <p:spPr>
          <a:xfrm>
            <a:off x="5137356" y="4384188"/>
            <a:ext cx="1475638" cy="4823750"/>
          </a:xfrm>
          <a:prstGeom prst="rect">
            <a:avLst/>
          </a:prstGeom>
        </p:spPr>
      </p:pic>
      <p:cxnSp>
        <p:nvCxnSpPr>
          <p:cNvPr id="19" name="Connecteur droit 18"/>
          <p:cNvCxnSpPr/>
          <p:nvPr/>
        </p:nvCxnSpPr>
        <p:spPr>
          <a:xfrm>
            <a:off x="2566429" y="9207938"/>
            <a:ext cx="2107977" cy="2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566429" y="9210383"/>
            <a:ext cx="2107977" cy="707886"/>
          </a:xfrm>
          <a:prstGeom prst="rect">
            <a:avLst/>
          </a:prstGeom>
          <a:noFill/>
        </p:spPr>
        <p:txBody>
          <a:bodyPr wrap="square" rtlCol="0">
            <a:spAutoFit/>
          </a:bodyPr>
          <a:lstStyle/>
          <a:p>
            <a:pPr algn="ctr"/>
            <a:r>
              <a:rPr lang="fr-FR" sz="800" dirty="0" smtClean="0">
                <a:latin typeface="Adobe Garamond Pro" pitchFamily="18" charset="0"/>
              </a:rPr>
              <a:t>Château de </a:t>
            </a:r>
            <a:r>
              <a:rPr lang="fr-FR" sz="800" dirty="0" err="1" smtClean="0">
                <a:latin typeface="Adobe Garamond Pro" pitchFamily="18" charset="0"/>
              </a:rPr>
              <a:t>Chamirey</a:t>
            </a:r>
            <a:endParaRPr lang="fr-FR" sz="800" dirty="0" smtClean="0">
              <a:latin typeface="Adobe Garamond Pro" pitchFamily="18" charset="0"/>
            </a:endParaRPr>
          </a:p>
          <a:p>
            <a:pPr algn="ctr"/>
            <a:r>
              <a:rPr lang="fr-FR" sz="800" dirty="0" smtClean="0">
                <a:latin typeface="Adobe Garamond Pro" pitchFamily="18" charset="0"/>
              </a:rPr>
              <a:t>Rue du Château</a:t>
            </a:r>
          </a:p>
          <a:p>
            <a:pPr algn="ctr"/>
            <a:r>
              <a:rPr lang="fr-FR" sz="800" dirty="0" smtClean="0">
                <a:latin typeface="Adobe Garamond Pro" pitchFamily="18" charset="0"/>
              </a:rPr>
              <a:t>71640 Mercurey</a:t>
            </a:r>
          </a:p>
          <a:p>
            <a:pPr algn="ctr"/>
            <a:r>
              <a:rPr lang="fr-FR" sz="800" dirty="0" smtClean="0">
                <a:latin typeface="Adobe Garamond Pro" pitchFamily="18" charset="0"/>
              </a:rPr>
              <a:t>Tél : +33 3 85 45 21 61</a:t>
            </a:r>
          </a:p>
          <a:p>
            <a:pPr algn="ctr"/>
            <a:r>
              <a:rPr lang="fr-FR" sz="800" dirty="0" smtClean="0">
                <a:latin typeface="Adobe Garamond Pro" pitchFamily="18" charset="0"/>
              </a:rPr>
              <a:t>contact@domaines-devillard.com</a:t>
            </a:r>
            <a:endParaRPr lang="fr-FR" sz="800" dirty="0">
              <a:latin typeface="Adobe Garamond Pro" pitchFamily="18" charset="0"/>
            </a:endParaRPr>
          </a:p>
        </p:txBody>
      </p:sp>
    </p:spTree>
    <p:extLst>
      <p:ext uri="{BB962C8B-B14F-4D97-AF65-F5344CB8AC3E}">
        <p14:creationId xmlns:p14="http://schemas.microsoft.com/office/powerpoint/2010/main" val="248981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35278" r="34576" b="49753"/>
          <a:stretch/>
        </p:blipFill>
        <p:spPr>
          <a:xfrm>
            <a:off x="-1247277" y="-385524"/>
            <a:ext cx="2919244" cy="2285583"/>
          </a:xfrm>
          <a:prstGeom prst="rect">
            <a:avLst/>
          </a:prstGeom>
        </p:spPr>
      </p:pic>
      <p:sp>
        <p:nvSpPr>
          <p:cNvPr id="4" name="ZoneTexte 3"/>
          <p:cNvSpPr txBox="1"/>
          <p:nvPr/>
        </p:nvSpPr>
        <p:spPr>
          <a:xfrm>
            <a:off x="1550893" y="263184"/>
            <a:ext cx="5149746" cy="1354217"/>
          </a:xfrm>
          <a:prstGeom prst="rect">
            <a:avLst/>
          </a:prstGeom>
          <a:noFill/>
        </p:spPr>
        <p:txBody>
          <a:bodyPr wrap="square" rtlCol="0">
            <a:spAutoFit/>
          </a:bodyPr>
          <a:lstStyle/>
          <a:p>
            <a:pPr algn="ctr">
              <a:lnSpc>
                <a:spcPct val="150000"/>
              </a:lnSpc>
            </a:pPr>
            <a:r>
              <a:rPr lang="fr-FR" sz="2600" dirty="0" smtClean="0">
                <a:solidFill>
                  <a:srgbClr val="600000"/>
                </a:solidFill>
                <a:latin typeface="Adobe Garamond Pro" pitchFamily="18" charset="0"/>
              </a:rPr>
              <a:t>M</a:t>
            </a:r>
            <a:r>
              <a:rPr lang="fr-FR" sz="2200" dirty="0" smtClean="0">
                <a:solidFill>
                  <a:srgbClr val="600000"/>
                </a:solidFill>
                <a:latin typeface="Adobe Garamond Pro" pitchFamily="18" charset="0"/>
              </a:rPr>
              <a:t>ERCUREY ROUGE PREMIER CRU</a:t>
            </a:r>
          </a:p>
          <a:p>
            <a:pPr algn="ctr"/>
            <a:r>
              <a:rPr lang="fr-FR" sz="2500" b="1" dirty="0" smtClean="0">
                <a:solidFill>
                  <a:srgbClr val="600000"/>
                </a:solidFill>
                <a:latin typeface="Adobe Garamond Pro" pitchFamily="18" charset="0"/>
              </a:rPr>
              <a:t>CLOS DU ROI</a:t>
            </a:r>
            <a:endParaRPr lang="fr-FR" sz="2200" b="1" dirty="0" smtClean="0">
              <a:solidFill>
                <a:srgbClr val="600000"/>
              </a:solidFill>
              <a:latin typeface="Adobe Garamond Pro" pitchFamily="18" charset="0"/>
            </a:endParaRPr>
          </a:p>
          <a:p>
            <a:pPr algn="ctr"/>
            <a:r>
              <a:rPr lang="fr-FR" dirty="0" smtClean="0">
                <a:latin typeface="Adobe Garamond Pro" pitchFamily="18" charset="0"/>
              </a:rPr>
              <a:t>2011</a:t>
            </a:r>
            <a:endParaRPr lang="fr-FR" dirty="0">
              <a:latin typeface="Adobe Garamond Pro" pitchFamily="18" charset="0"/>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936" b="14530"/>
          <a:stretch/>
        </p:blipFill>
        <p:spPr>
          <a:xfrm>
            <a:off x="488681" y="8946936"/>
            <a:ext cx="2366572" cy="959064"/>
          </a:xfrm>
          <a:prstGeom prst="rect">
            <a:avLst/>
          </a:prstGeom>
        </p:spPr>
      </p:pic>
      <p:pic>
        <p:nvPicPr>
          <p:cNvPr id="23" name="Image 22"/>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28830" t="3270" r="58202" b="18884"/>
          <a:stretch/>
        </p:blipFill>
        <p:spPr>
          <a:xfrm>
            <a:off x="1134661" y="2075562"/>
            <a:ext cx="751686" cy="6780843"/>
          </a:xfrm>
          <a:prstGeom prst="rect">
            <a:avLst/>
          </a:prstGeom>
          <a:ln>
            <a:solidFill>
              <a:schemeClr val="tx1"/>
            </a:solidFill>
          </a:ln>
        </p:spPr>
      </p:pic>
      <p:pic>
        <p:nvPicPr>
          <p:cNvPr id="24" name="Image 23"/>
          <p:cNvPicPr>
            <a:picLocks noChangeAspect="1"/>
          </p:cNvPicPr>
          <p:nvPr/>
        </p:nvPicPr>
        <p:blipFill rotWithShape="1">
          <a:blip r:embed="rId5">
            <a:extLst>
              <a:ext uri="{28A0092B-C50C-407E-A947-70E740481C1C}">
                <a14:useLocalDpi xmlns:a14="http://schemas.microsoft.com/office/drawing/2010/main" val="0"/>
              </a:ext>
            </a:extLst>
          </a:blip>
          <a:srcRect l="40247" t="2852" r="34793" b="18674"/>
          <a:stretch/>
        </p:blipFill>
        <p:spPr>
          <a:xfrm>
            <a:off x="1882359" y="2075562"/>
            <a:ext cx="1446791" cy="6788592"/>
          </a:xfrm>
          <a:prstGeom prst="rect">
            <a:avLst/>
          </a:prstGeom>
          <a:ln>
            <a:solidFill>
              <a:schemeClr val="tx1"/>
            </a:solidFill>
          </a:ln>
        </p:spPr>
      </p:pic>
      <p:pic>
        <p:nvPicPr>
          <p:cNvPr id="14" name="Image 13"/>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11107" t="2852" r="70087" b="19565"/>
          <a:stretch/>
        </p:blipFill>
        <p:spPr>
          <a:xfrm>
            <a:off x="45901" y="2075562"/>
            <a:ext cx="1090068" cy="6780843"/>
          </a:xfrm>
          <a:prstGeom prst="rect">
            <a:avLst/>
          </a:prstGeom>
          <a:ln>
            <a:solidFill>
              <a:schemeClr val="tx1"/>
            </a:solidFill>
          </a:ln>
        </p:spPr>
      </p:pic>
      <p:grpSp>
        <p:nvGrpSpPr>
          <p:cNvPr id="29" name="Groupe 28"/>
          <p:cNvGrpSpPr/>
          <p:nvPr/>
        </p:nvGrpSpPr>
        <p:grpSpPr>
          <a:xfrm>
            <a:off x="3454810" y="2311784"/>
            <a:ext cx="3408968" cy="400110"/>
            <a:chOff x="3454810" y="3494408"/>
            <a:chExt cx="3408968" cy="400110"/>
          </a:xfrm>
        </p:grpSpPr>
        <p:pic>
          <p:nvPicPr>
            <p:cNvPr id="32" name="Image 31"/>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29089" t="2017" r="29100" b="6877"/>
            <a:stretch/>
          </p:blipFill>
          <p:spPr>
            <a:xfrm rot="5400000">
              <a:off x="3683541" y="3387163"/>
              <a:ext cx="201621" cy="659084"/>
            </a:xfrm>
            <a:prstGeom prst="rect">
              <a:avLst/>
            </a:prstGeom>
          </p:spPr>
        </p:pic>
        <p:sp>
          <p:nvSpPr>
            <p:cNvPr id="33" name="Rectangle 32"/>
            <p:cNvSpPr/>
            <p:nvPr/>
          </p:nvSpPr>
          <p:spPr>
            <a:xfrm>
              <a:off x="4152480" y="3494408"/>
              <a:ext cx="2711298" cy="400110"/>
            </a:xfrm>
            <a:prstGeom prst="rect">
              <a:avLst/>
            </a:prstGeom>
          </p:spPr>
          <p:txBody>
            <a:bodyPr wrap="square">
              <a:spAutoFit/>
            </a:bodyPr>
            <a:lstStyle/>
            <a:p>
              <a:r>
                <a:rPr lang="en-US" sz="2000" b="1" dirty="0" smtClean="0">
                  <a:solidFill>
                    <a:srgbClr val="C00000"/>
                  </a:solidFill>
                  <a:latin typeface="Adobe Garamond Pro" panose="02020502060506020403" pitchFamily="18" charset="0"/>
                </a:rPr>
                <a:t>16,5</a:t>
              </a:r>
              <a:r>
                <a:rPr lang="en-US" sz="2000" b="1" u="none" strike="noStrike" baseline="0" dirty="0" smtClean="0">
                  <a:solidFill>
                    <a:srgbClr val="C00000"/>
                  </a:solidFill>
                  <a:latin typeface="Adobe Garamond Pro" panose="02020502060506020403" pitchFamily="18" charset="0"/>
                </a:rPr>
                <a:t>/20</a:t>
              </a:r>
              <a:endParaRPr lang="en-US" sz="2000" b="1" u="none" strike="noStrike" baseline="0" dirty="0" smtClean="0">
                <a:solidFill>
                  <a:srgbClr val="C00000"/>
                </a:solidFill>
                <a:latin typeface="Adobe Garamond Pro" panose="02020502060506020403" pitchFamily="18" charset="0"/>
              </a:endParaRPr>
            </a:p>
          </p:txBody>
        </p:sp>
      </p:grpSp>
      <p:grpSp>
        <p:nvGrpSpPr>
          <p:cNvPr id="47" name="Groupe 46"/>
          <p:cNvGrpSpPr/>
          <p:nvPr/>
        </p:nvGrpSpPr>
        <p:grpSpPr>
          <a:xfrm>
            <a:off x="3447158" y="3510012"/>
            <a:ext cx="3386045" cy="1723024"/>
            <a:chOff x="3471955" y="2555287"/>
            <a:chExt cx="3386045" cy="1723024"/>
          </a:xfrm>
        </p:grpSpPr>
        <p:pic>
          <p:nvPicPr>
            <p:cNvPr id="48"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1717" y="3541741"/>
              <a:ext cx="444801" cy="73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9" name="Image 48"/>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29089" t="2017" r="29100" b="6877"/>
            <a:stretch/>
          </p:blipFill>
          <p:spPr>
            <a:xfrm rot="5400000">
              <a:off x="3701119" y="2446746"/>
              <a:ext cx="201621" cy="659949"/>
            </a:xfrm>
            <a:prstGeom prst="rect">
              <a:avLst/>
            </a:prstGeom>
          </p:spPr>
        </p:pic>
        <p:sp>
          <p:nvSpPr>
            <p:cNvPr id="50" name="Rectangle 49"/>
            <p:cNvSpPr/>
            <p:nvPr/>
          </p:nvSpPr>
          <p:spPr>
            <a:xfrm>
              <a:off x="4143144" y="2555287"/>
              <a:ext cx="2714856" cy="523220"/>
            </a:xfrm>
            <a:prstGeom prst="rect">
              <a:avLst/>
            </a:prstGeom>
          </p:spPr>
          <p:txBody>
            <a:bodyPr wrap="square">
              <a:spAutoFit/>
            </a:bodyPr>
            <a:lstStyle/>
            <a:p>
              <a:r>
                <a:rPr lang="en-US" sz="2000" b="1" dirty="0" smtClean="0">
                  <a:solidFill>
                    <a:srgbClr val="C00000"/>
                  </a:solidFill>
                  <a:latin typeface="Adobe Garamond Pro" panose="02020502060506020403" pitchFamily="18" charset="0"/>
                </a:rPr>
                <a:t>14,5</a:t>
              </a:r>
              <a:r>
                <a:rPr lang="en-US" sz="2000" b="1" u="none" strike="noStrike" baseline="0" dirty="0" smtClean="0">
                  <a:solidFill>
                    <a:srgbClr val="C00000"/>
                  </a:solidFill>
                  <a:latin typeface="Adobe Garamond Pro" panose="02020502060506020403" pitchFamily="18" charset="0"/>
                </a:rPr>
                <a:t>/20 </a:t>
              </a:r>
              <a:endParaRPr lang="en-US" sz="2000" b="1" u="none" strike="noStrike" baseline="0" dirty="0" smtClean="0">
                <a:solidFill>
                  <a:srgbClr val="C00000"/>
                </a:solidFill>
                <a:latin typeface="Adobe Garamond Pro" panose="02020502060506020403" pitchFamily="18" charset="0"/>
              </a:endParaRPr>
            </a:p>
            <a:p>
              <a:r>
                <a:rPr lang="fr-FR" sz="800" i="1" dirty="0" smtClean="0">
                  <a:solidFill>
                    <a:schemeClr val="accent5">
                      <a:lumMod val="75000"/>
                    </a:schemeClr>
                  </a:solidFill>
                  <a:latin typeface="Adobe Garamond Pro" panose="02020502060506020403" pitchFamily="18" charset="0"/>
                </a:rPr>
                <a:t>Guide 2017</a:t>
              </a:r>
              <a:endParaRPr lang="fr-FR" sz="800" i="1" dirty="0">
                <a:solidFill>
                  <a:schemeClr val="accent5">
                    <a:lumMod val="75000"/>
                  </a:schemeClr>
                </a:solidFill>
                <a:latin typeface="Adobe Garamond Pro" panose="02020502060506020403" pitchFamily="18" charset="0"/>
              </a:endParaRPr>
            </a:p>
          </p:txBody>
        </p:sp>
      </p:grpSp>
      <p:grpSp>
        <p:nvGrpSpPr>
          <p:cNvPr id="51" name="Groupe 50"/>
          <p:cNvGrpSpPr/>
          <p:nvPr/>
        </p:nvGrpSpPr>
        <p:grpSpPr>
          <a:xfrm>
            <a:off x="3465718" y="4599152"/>
            <a:ext cx="3421401" cy="307777"/>
            <a:chOff x="3429000" y="4688873"/>
            <a:chExt cx="3421401" cy="307777"/>
          </a:xfrm>
        </p:grpSpPr>
        <p:pic>
          <p:nvPicPr>
            <p:cNvPr id="53" name="Image 52"/>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29089" t="2017" r="29100" b="6877"/>
            <a:stretch/>
          </p:blipFill>
          <p:spPr>
            <a:xfrm rot="5400000">
              <a:off x="3662193" y="4510672"/>
              <a:ext cx="201621" cy="668008"/>
            </a:xfrm>
            <a:prstGeom prst="rect">
              <a:avLst/>
            </a:prstGeom>
          </p:spPr>
        </p:pic>
        <p:sp>
          <p:nvSpPr>
            <p:cNvPr id="54" name="Rectangle 53"/>
            <p:cNvSpPr/>
            <p:nvPr/>
          </p:nvSpPr>
          <p:spPr>
            <a:xfrm>
              <a:off x="4118152" y="4688873"/>
              <a:ext cx="2732249" cy="307777"/>
            </a:xfrm>
            <a:prstGeom prst="rect">
              <a:avLst/>
            </a:prstGeom>
          </p:spPr>
          <p:txBody>
            <a:bodyPr wrap="square">
              <a:spAutoFit/>
            </a:bodyPr>
            <a:lstStyle/>
            <a:p>
              <a:r>
                <a:rPr lang="en-US" sz="1400" b="1" dirty="0" smtClean="0">
                  <a:solidFill>
                    <a:srgbClr val="C00000"/>
                  </a:solidFill>
                  <a:latin typeface="Adobe Garamond Pro" panose="02020502060506020403" pitchFamily="18" charset="0"/>
                </a:rPr>
                <a:t>“</a:t>
              </a:r>
              <a:r>
                <a:rPr lang="en-US" sz="1400" b="1" dirty="0" err="1" smtClean="0">
                  <a:solidFill>
                    <a:srgbClr val="C00000"/>
                  </a:solidFill>
                  <a:latin typeface="Adobe Garamond Pro" panose="02020502060506020403" pitchFamily="18" charset="0"/>
                </a:rPr>
                <a:t>Grandes</a:t>
              </a:r>
              <a:r>
                <a:rPr lang="en-US" sz="1400" b="1" dirty="0" smtClean="0">
                  <a:solidFill>
                    <a:srgbClr val="C00000"/>
                  </a:solidFill>
                  <a:latin typeface="Adobe Garamond Pro" panose="02020502060506020403" pitchFamily="18" charset="0"/>
                </a:rPr>
                <a:t> </a:t>
              </a:r>
              <a:r>
                <a:rPr lang="en-US" sz="1400" b="1" dirty="0" err="1" smtClean="0">
                  <a:solidFill>
                    <a:srgbClr val="C00000"/>
                  </a:solidFill>
                  <a:latin typeface="Adobe Garamond Pro" panose="02020502060506020403" pitchFamily="18" charset="0"/>
                </a:rPr>
                <a:t>Réussites</a:t>
              </a:r>
              <a:r>
                <a:rPr lang="en-US" sz="1400" b="1" dirty="0" smtClean="0">
                  <a:solidFill>
                    <a:srgbClr val="C00000"/>
                  </a:solidFill>
                  <a:latin typeface="Adobe Garamond Pro" panose="02020502060506020403" pitchFamily="18" charset="0"/>
                </a:rPr>
                <a:t>”</a:t>
              </a:r>
              <a:endParaRPr lang="en-US" sz="1400" b="1" u="none" strike="noStrike" baseline="0" dirty="0" smtClean="0">
                <a:solidFill>
                  <a:srgbClr val="C00000"/>
                </a:solidFill>
                <a:latin typeface="Adobe Garamond Pro" panose="02020502060506020403" pitchFamily="18" charset="0"/>
              </a:endParaRPr>
            </a:p>
          </p:txBody>
        </p:sp>
      </p:grpSp>
      <p:grpSp>
        <p:nvGrpSpPr>
          <p:cNvPr id="59" name="Groupe 58"/>
          <p:cNvGrpSpPr/>
          <p:nvPr/>
        </p:nvGrpSpPr>
        <p:grpSpPr>
          <a:xfrm>
            <a:off x="3465717" y="5771269"/>
            <a:ext cx="3420051" cy="1423771"/>
            <a:chOff x="3437949" y="5747472"/>
            <a:chExt cx="3420051" cy="1423771"/>
          </a:xfrm>
        </p:grpSpPr>
        <p:pic>
          <p:nvPicPr>
            <p:cNvPr id="60" name="Image 59"/>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29089" t="2017" r="29100" b="6877"/>
            <a:stretch/>
          </p:blipFill>
          <p:spPr>
            <a:xfrm rot="5400000">
              <a:off x="3670812" y="5601214"/>
              <a:ext cx="201621" cy="667348"/>
            </a:xfrm>
            <a:prstGeom prst="rect">
              <a:avLst/>
            </a:prstGeom>
          </p:spPr>
        </p:pic>
        <p:grpSp>
          <p:nvGrpSpPr>
            <p:cNvPr id="61" name="Groupe 60"/>
            <p:cNvGrpSpPr/>
            <p:nvPr/>
          </p:nvGrpSpPr>
          <p:grpSpPr>
            <a:xfrm>
              <a:off x="4128451" y="5747472"/>
              <a:ext cx="2729549" cy="1423771"/>
              <a:chOff x="4128451" y="5686512"/>
              <a:chExt cx="2729549" cy="1423771"/>
            </a:xfrm>
          </p:grpSpPr>
          <p:sp>
            <p:nvSpPr>
              <p:cNvPr id="62" name="Rectangle 61"/>
              <p:cNvSpPr/>
              <p:nvPr/>
            </p:nvSpPr>
            <p:spPr>
              <a:xfrm>
                <a:off x="4128451" y="5725288"/>
                <a:ext cx="2729549" cy="1384995"/>
              </a:xfrm>
              <a:prstGeom prst="rect">
                <a:avLst/>
              </a:prstGeom>
            </p:spPr>
            <p:txBody>
              <a:bodyPr wrap="square">
                <a:spAutoFit/>
              </a:bodyPr>
              <a:lstStyle/>
              <a:p>
                <a:r>
                  <a:rPr lang="en-US" sz="2000" b="1" dirty="0" smtClean="0">
                    <a:solidFill>
                      <a:srgbClr val="C00000"/>
                    </a:solidFill>
                    <a:latin typeface="Adobe Garamond Pro" panose="02020502060506020403" pitchFamily="18" charset="0"/>
                  </a:rPr>
                  <a:t>89</a:t>
                </a:r>
                <a:r>
                  <a:rPr lang="en-US" sz="2000" b="1" u="none" strike="noStrike" baseline="0" dirty="0" smtClean="0">
                    <a:solidFill>
                      <a:srgbClr val="C00000"/>
                    </a:solidFill>
                    <a:latin typeface="Adobe Garamond Pro" panose="02020502060506020403" pitchFamily="18" charset="0"/>
                  </a:rPr>
                  <a:t>/100</a:t>
                </a:r>
              </a:p>
              <a:p>
                <a:pPr algn="just"/>
                <a:r>
                  <a:rPr lang="en-US" sz="800" dirty="0" smtClean="0">
                    <a:latin typeface="Adobe Garamond Pro" panose="02020502060506020403" pitchFamily="18" charset="0"/>
                  </a:rPr>
                  <a:t>«There is plenty of wood present here as well though it is better integrated as it allows the fresh and cool but ripe aromas of briar, dark berries and earth aromas to be appreciated. The middle weight flavors possess a lovely sense of underlying tension on the detailed and </a:t>
                </a:r>
                <a:r>
                  <a:rPr lang="en-US" sz="800" dirty="0" err="1" smtClean="0">
                    <a:latin typeface="Adobe Garamond Pro" panose="02020502060506020403" pitchFamily="18" charset="0"/>
                  </a:rPr>
                  <a:t>midly</a:t>
                </a:r>
                <a:r>
                  <a:rPr lang="en-US" sz="800" dirty="0" smtClean="0">
                    <a:latin typeface="Adobe Garamond Pro" panose="02020502060506020403" pitchFamily="18" charset="0"/>
                  </a:rPr>
                  <a:t> rustic finish. This is really quite good and while there is a bit more wood than I prefer it’s not enough to affect the balance. </a:t>
                </a:r>
                <a:r>
                  <a:rPr lang="en-US" sz="800" dirty="0" smtClean="0">
                    <a:latin typeface="Adobe Garamond Pro" panose="02020502060506020403" pitchFamily="18" charset="0"/>
                  </a:rPr>
                  <a:t>»</a:t>
                </a:r>
              </a:p>
              <a:p>
                <a:r>
                  <a:rPr lang="en-US" sz="800" i="1" dirty="0" smtClean="0">
                    <a:solidFill>
                      <a:schemeClr val="accent5">
                        <a:lumMod val="75000"/>
                      </a:schemeClr>
                    </a:solidFill>
                    <a:latin typeface="Adobe Garamond Pro" panose="02020502060506020403" pitchFamily="18" charset="0"/>
                  </a:rPr>
                  <a:t>Issue </a:t>
                </a:r>
                <a:r>
                  <a:rPr lang="en-US" sz="800" i="1" dirty="0" smtClean="0">
                    <a:solidFill>
                      <a:schemeClr val="accent5">
                        <a:lumMod val="75000"/>
                      </a:schemeClr>
                    </a:solidFill>
                    <a:latin typeface="Adobe Garamond Pro" panose="02020502060506020403" pitchFamily="18" charset="0"/>
                  </a:rPr>
                  <a:t>52</a:t>
                </a:r>
                <a:r>
                  <a:rPr lang="en-US" sz="800" i="1" dirty="0" smtClean="0">
                    <a:solidFill>
                      <a:schemeClr val="accent5">
                        <a:lumMod val="75000"/>
                      </a:schemeClr>
                    </a:solidFill>
                    <a:latin typeface="Adobe Garamond Pro" panose="02020502060506020403" pitchFamily="18" charset="0"/>
                  </a:rPr>
                  <a:t>, </a:t>
                </a:r>
                <a:r>
                  <a:rPr lang="en-US" sz="800" i="1" dirty="0" smtClean="0">
                    <a:solidFill>
                      <a:schemeClr val="accent5">
                        <a:lumMod val="75000"/>
                      </a:schemeClr>
                    </a:solidFill>
                    <a:latin typeface="Adobe Garamond Pro" panose="02020502060506020403" pitchFamily="18" charset="0"/>
                  </a:rPr>
                  <a:t>October </a:t>
                </a:r>
                <a:r>
                  <a:rPr lang="en-US" sz="800" i="1" dirty="0" smtClean="0">
                    <a:solidFill>
                      <a:schemeClr val="accent5">
                        <a:lumMod val="75000"/>
                      </a:schemeClr>
                    </a:solidFill>
                    <a:latin typeface="Adobe Garamond Pro" panose="02020502060506020403" pitchFamily="18" charset="0"/>
                  </a:rPr>
                  <a:t>2013</a:t>
                </a:r>
                <a:endParaRPr lang="en-US" sz="1600" b="1" i="1" u="none" strike="noStrike" baseline="0" dirty="0" smtClean="0">
                  <a:solidFill>
                    <a:schemeClr val="accent5">
                      <a:lumMod val="75000"/>
                    </a:schemeClr>
                  </a:solidFill>
                  <a:latin typeface="Adobe Garamond Pro" panose="02020502060506020403" pitchFamily="18" charset="0"/>
                </a:endParaRPr>
              </a:p>
            </p:txBody>
          </p:sp>
          <p:pic>
            <p:nvPicPr>
              <p:cNvPr id="63" name="Image 62"/>
              <p:cNvPicPr>
                <a:picLocks noChangeAspect="1"/>
              </p:cNvPicPr>
              <p:nvPr/>
            </p:nvPicPr>
            <p:blipFill>
              <a:blip r:embed="rId8"/>
              <a:stretch>
                <a:fillRect/>
              </a:stretch>
            </p:blipFill>
            <p:spPr>
              <a:xfrm>
                <a:off x="5188156" y="5686512"/>
                <a:ext cx="1617277" cy="392312"/>
              </a:xfrm>
              <a:prstGeom prst="rect">
                <a:avLst/>
              </a:prstGeom>
            </p:spPr>
          </p:pic>
        </p:grpSp>
      </p:grpSp>
      <p:grpSp>
        <p:nvGrpSpPr>
          <p:cNvPr id="64" name="Groupe 63"/>
          <p:cNvGrpSpPr/>
          <p:nvPr/>
        </p:nvGrpSpPr>
        <p:grpSpPr>
          <a:xfrm>
            <a:off x="3447159" y="7536757"/>
            <a:ext cx="3410841" cy="410558"/>
            <a:chOff x="3447159" y="7507827"/>
            <a:chExt cx="3410841" cy="410558"/>
          </a:xfrm>
        </p:grpSpPr>
        <p:sp>
          <p:nvSpPr>
            <p:cNvPr id="65" name="Rectangle 64"/>
            <p:cNvSpPr/>
            <p:nvPr/>
          </p:nvSpPr>
          <p:spPr>
            <a:xfrm>
              <a:off x="4128434" y="7518275"/>
              <a:ext cx="2729566" cy="400110"/>
            </a:xfrm>
            <a:prstGeom prst="rect">
              <a:avLst/>
            </a:prstGeom>
          </p:spPr>
          <p:txBody>
            <a:bodyPr wrap="square">
              <a:spAutoFit/>
            </a:bodyPr>
            <a:lstStyle/>
            <a:p>
              <a:r>
                <a:rPr lang="en-US" sz="2000" b="1" dirty="0" smtClean="0">
                  <a:solidFill>
                    <a:srgbClr val="C00000"/>
                  </a:solidFill>
                  <a:latin typeface="Adobe Garamond Pro" panose="02020502060506020403" pitchFamily="18" charset="0"/>
                </a:rPr>
                <a:t>90</a:t>
              </a:r>
              <a:r>
                <a:rPr lang="en-US" sz="2000" b="1" u="none" strike="noStrike" baseline="0" dirty="0" smtClean="0">
                  <a:solidFill>
                    <a:srgbClr val="C00000"/>
                  </a:solidFill>
                  <a:latin typeface="Adobe Garamond Pro" panose="02020502060506020403" pitchFamily="18" charset="0"/>
                </a:rPr>
                <a:t>/100</a:t>
              </a:r>
              <a:endParaRPr lang="en-US" sz="2000" b="1" u="none" strike="noStrike" baseline="0" dirty="0" smtClean="0">
                <a:solidFill>
                  <a:srgbClr val="C00000"/>
                </a:solidFill>
                <a:latin typeface="Adobe Garamond Pro" panose="02020502060506020403" pitchFamily="18" charset="0"/>
              </a:endParaRPr>
            </a:p>
          </p:txBody>
        </p:sp>
        <p:pic>
          <p:nvPicPr>
            <p:cNvPr id="66" name="Image 65"/>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29089" t="2017" r="29100" b="6877"/>
            <a:stretch/>
          </p:blipFill>
          <p:spPr>
            <a:xfrm rot="5400000">
              <a:off x="3680024" y="7393271"/>
              <a:ext cx="201621" cy="667352"/>
            </a:xfrm>
            <a:prstGeom prst="rect">
              <a:avLst/>
            </a:prstGeom>
          </p:spPr>
        </p:pic>
        <p:pic>
          <p:nvPicPr>
            <p:cNvPr id="67" name="Image 66"/>
            <p:cNvPicPr>
              <a:picLocks noChangeAspect="1"/>
            </p:cNvPicPr>
            <p:nvPr/>
          </p:nvPicPr>
          <p:blipFill>
            <a:blip r:embed="rId9"/>
            <a:stretch>
              <a:fillRect/>
            </a:stretch>
          </p:blipFill>
          <p:spPr>
            <a:xfrm>
              <a:off x="5298643" y="7507827"/>
              <a:ext cx="1511938" cy="371781"/>
            </a:xfrm>
            <a:prstGeom prst="rect">
              <a:avLst/>
            </a:prstGeom>
          </p:spPr>
        </p:pic>
      </p:grpSp>
      <p:pic>
        <p:nvPicPr>
          <p:cNvPr id="1026" name="Picture 2" descr="Résultat de recherche d'images pour &quot;guide bettane desseauve 2014&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9859" y="2109719"/>
            <a:ext cx="478924" cy="78512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151560" y="2700586"/>
            <a:ext cx="2158299" cy="461665"/>
          </a:xfrm>
          <a:prstGeom prst="rect">
            <a:avLst/>
          </a:prstGeom>
          <a:noFill/>
        </p:spPr>
        <p:txBody>
          <a:bodyPr wrap="square" rtlCol="0">
            <a:spAutoFit/>
          </a:bodyPr>
          <a:lstStyle/>
          <a:p>
            <a:pPr algn="just"/>
            <a:r>
              <a:rPr lang="fr-FR" sz="800" dirty="0" smtClean="0">
                <a:latin typeface="Adobe Garamond Pro" panose="02020502060506020403" pitchFamily="18" charset="0"/>
              </a:rPr>
              <a:t>« Matière très riche, un vin de repas, il faut l’attendre encore. »</a:t>
            </a:r>
          </a:p>
          <a:p>
            <a:r>
              <a:rPr lang="fr-FR" sz="800" i="1" dirty="0" smtClean="0">
                <a:solidFill>
                  <a:schemeClr val="accent5">
                    <a:lumMod val="75000"/>
                  </a:schemeClr>
                </a:solidFill>
                <a:latin typeface="Adobe Garamond Pro" panose="02020502060506020403" pitchFamily="18" charset="0"/>
              </a:rPr>
              <a:t>Guide 2014</a:t>
            </a:r>
            <a:endParaRPr lang="fr-FR" sz="800" i="1" dirty="0">
              <a:solidFill>
                <a:schemeClr val="accent5">
                  <a:lumMod val="75000"/>
                </a:schemeClr>
              </a:solidFill>
              <a:latin typeface="Adobe Garamond Pro" panose="02020502060506020403" pitchFamily="18" charset="0"/>
            </a:endParaRPr>
          </a:p>
        </p:txBody>
      </p:sp>
      <p:pic>
        <p:nvPicPr>
          <p:cNvPr id="1028" name="Picture 4" descr="Résultat de recherche d'images pour &quot;bourgogne aujourd'hui logo&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5991" y="3510012"/>
            <a:ext cx="1562792" cy="39361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151560" y="7943672"/>
            <a:ext cx="2637223" cy="707886"/>
          </a:xfrm>
          <a:prstGeom prst="rect">
            <a:avLst/>
          </a:prstGeom>
          <a:noFill/>
        </p:spPr>
        <p:txBody>
          <a:bodyPr wrap="square" rtlCol="0">
            <a:spAutoFit/>
          </a:bodyPr>
          <a:lstStyle/>
          <a:p>
            <a:pPr algn="just"/>
            <a:r>
              <a:rPr lang="fr-FR" sz="800" dirty="0" smtClean="0">
                <a:latin typeface="Adobe Garamond Pro" panose="02020502060506020403" pitchFamily="18" charset="0"/>
              </a:rPr>
              <a:t>« </a:t>
            </a:r>
            <a:r>
              <a:rPr lang="fr-FR" sz="800" dirty="0" err="1" smtClean="0">
                <a:latin typeface="Adobe Garamond Pro" panose="02020502060506020403" pitchFamily="18" charset="0"/>
              </a:rPr>
              <a:t>Very</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structured</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wine</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firmly</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anchored</a:t>
            </a:r>
            <a:r>
              <a:rPr lang="fr-FR" sz="800" dirty="0" smtClean="0">
                <a:latin typeface="Adobe Garamond Pro" panose="02020502060506020403" pitchFamily="18" charset="0"/>
              </a:rPr>
              <a:t> to a </a:t>
            </a:r>
            <a:r>
              <a:rPr lang="fr-FR" sz="800" dirty="0" err="1" smtClean="0">
                <a:latin typeface="Adobe Garamond Pro" panose="02020502060506020403" pitchFamily="18" charset="0"/>
              </a:rPr>
              <a:t>tannic</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core</a:t>
            </a:r>
            <a:r>
              <a:rPr lang="fr-FR" sz="800" dirty="0" smtClean="0">
                <a:latin typeface="Adobe Garamond Pro" panose="02020502060506020403" pitchFamily="18" charset="0"/>
              </a:rPr>
              <a:t>. The </a:t>
            </a:r>
            <a:r>
              <a:rPr lang="fr-FR" sz="800" dirty="0" err="1" smtClean="0">
                <a:latin typeface="Adobe Garamond Pro" panose="02020502060506020403" pitchFamily="18" charset="0"/>
              </a:rPr>
              <a:t>wine</a:t>
            </a:r>
            <a:r>
              <a:rPr lang="fr-FR" sz="800" dirty="0" smtClean="0">
                <a:latin typeface="Adobe Garamond Pro" panose="02020502060506020403" pitchFamily="18" charset="0"/>
              </a:rPr>
              <a:t> has </a:t>
            </a:r>
            <a:r>
              <a:rPr lang="fr-FR" sz="800" dirty="0" err="1" smtClean="0">
                <a:latin typeface="Adobe Garamond Pro" panose="02020502060506020403" pitchFamily="18" charset="0"/>
              </a:rPr>
              <a:t>weight</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blackberry</a:t>
            </a:r>
            <a:r>
              <a:rPr lang="fr-FR" sz="800" dirty="0" smtClean="0">
                <a:latin typeface="Adobe Garamond Pro" panose="02020502060506020403" pitchFamily="18" charset="0"/>
              </a:rPr>
              <a:t> fruit and </a:t>
            </a:r>
            <a:r>
              <a:rPr lang="fr-FR" sz="800" dirty="0" err="1" smtClean="0">
                <a:latin typeface="Adobe Garamond Pro" panose="02020502060506020403" pitchFamily="18" charset="0"/>
              </a:rPr>
              <a:t>dark</a:t>
            </a:r>
            <a:r>
              <a:rPr lang="fr-FR" sz="800" dirty="0" smtClean="0">
                <a:latin typeface="Adobe Garamond Pro" panose="02020502060506020403" pitchFamily="18" charset="0"/>
              </a:rPr>
              <a:t> cherry </a:t>
            </a:r>
            <a:r>
              <a:rPr lang="fr-FR" sz="800" dirty="0" err="1" smtClean="0">
                <a:latin typeface="Adobe Garamond Pro" panose="02020502060506020403" pitchFamily="18" charset="0"/>
              </a:rPr>
              <a:t>flavors</a:t>
            </a:r>
            <a:r>
              <a:rPr lang="fr-FR" sz="800" dirty="0" smtClean="0">
                <a:latin typeface="Adobe Garamond Pro" panose="02020502060506020403" pitchFamily="18" charset="0"/>
              </a:rPr>
              <a:t>. It </a:t>
            </a:r>
            <a:r>
              <a:rPr lang="fr-FR" sz="800" dirty="0" err="1" smtClean="0">
                <a:latin typeface="Adobe Garamond Pro" panose="02020502060506020403" pitchFamily="18" charset="0"/>
              </a:rPr>
              <a:t>is</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rich</a:t>
            </a:r>
            <a:r>
              <a:rPr lang="fr-FR" sz="800" dirty="0" smtClean="0">
                <a:latin typeface="Adobe Garamond Pro" panose="02020502060506020403" pitchFamily="18" charset="0"/>
              </a:rPr>
              <a:t>, full-</a:t>
            </a:r>
            <a:r>
              <a:rPr lang="fr-FR" sz="800" dirty="0" err="1" smtClean="0">
                <a:latin typeface="Adobe Garamond Pro" panose="02020502060506020403" pitchFamily="18" charset="0"/>
              </a:rPr>
              <a:t>bodied</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with</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great</a:t>
            </a:r>
            <a:r>
              <a:rPr lang="fr-FR" sz="800" dirty="0" smtClean="0">
                <a:latin typeface="Adobe Garamond Pro" panose="02020502060506020403" pitchFamily="18" charset="0"/>
              </a:rPr>
              <a:t> </a:t>
            </a:r>
            <a:r>
              <a:rPr lang="fr-FR" sz="800" dirty="0" err="1" smtClean="0">
                <a:latin typeface="Adobe Garamond Pro" panose="02020502060506020403" pitchFamily="18" charset="0"/>
              </a:rPr>
              <a:t>swathes</a:t>
            </a:r>
            <a:r>
              <a:rPr lang="fr-FR" sz="800" dirty="0" smtClean="0">
                <a:latin typeface="Adobe Garamond Pro" panose="02020502060506020403" pitchFamily="18" charset="0"/>
              </a:rPr>
              <a:t> of </a:t>
            </a:r>
            <a:r>
              <a:rPr lang="fr-FR" sz="800" dirty="0" err="1" smtClean="0">
                <a:latin typeface="Adobe Garamond Pro" panose="02020502060506020403" pitchFamily="18" charset="0"/>
              </a:rPr>
              <a:t>juicy</a:t>
            </a:r>
            <a:r>
              <a:rPr lang="fr-FR" sz="800" dirty="0" smtClean="0">
                <a:latin typeface="Adobe Garamond Pro" panose="02020502060506020403" pitchFamily="18" charset="0"/>
              </a:rPr>
              <a:t> fruit and </a:t>
            </a:r>
            <a:r>
              <a:rPr lang="fr-FR" sz="800" dirty="0" err="1" smtClean="0">
                <a:latin typeface="Adobe Garamond Pro" panose="02020502060506020403" pitchFamily="18" charset="0"/>
              </a:rPr>
              <a:t>acidity</a:t>
            </a:r>
            <a:r>
              <a:rPr lang="fr-FR" sz="800" dirty="0" smtClean="0">
                <a:latin typeface="Adobe Garamond Pro" panose="02020502060506020403" pitchFamily="18" charset="0"/>
              </a:rPr>
              <a:t>. »</a:t>
            </a:r>
          </a:p>
          <a:p>
            <a:pPr algn="just"/>
            <a:r>
              <a:rPr lang="fr-FR" sz="800" i="1" dirty="0" smtClean="0">
                <a:solidFill>
                  <a:schemeClr val="accent5">
                    <a:lumMod val="75000"/>
                  </a:schemeClr>
                </a:solidFill>
                <a:latin typeface="Adobe Garamond Pro" panose="02020502060506020403" pitchFamily="18" charset="0"/>
              </a:rPr>
              <a:t>Issue web 11/01/2013</a:t>
            </a:r>
            <a:endParaRPr lang="fr-FR" sz="800" i="1" dirty="0">
              <a:solidFill>
                <a:schemeClr val="accent5">
                  <a:lumMod val="75000"/>
                </a:schemeClr>
              </a:solidFill>
              <a:latin typeface="Adobe Garamond Pro" panose="02020502060506020403" pitchFamily="18" charset="0"/>
            </a:endParaRPr>
          </a:p>
        </p:txBody>
      </p:sp>
    </p:spTree>
    <p:extLst>
      <p:ext uri="{BB962C8B-B14F-4D97-AF65-F5344CB8AC3E}">
        <p14:creationId xmlns:p14="http://schemas.microsoft.com/office/powerpoint/2010/main" val="36223696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403</Words>
  <Application>Microsoft Office PowerPoint</Application>
  <PresentationFormat>Format A4 (210 x 297 mm)</PresentationFormat>
  <Paragraphs>51</Paragraphs>
  <Slides>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Adobe Garamond Pro</vt:lpstr>
      <vt:lpstr>Arial</vt:lpstr>
      <vt:lpstr>Calibri</vt:lpstr>
      <vt:lpstr>Calibri Light</vt:lpstr>
      <vt:lpstr>Thème Office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Stagiaire</dc:creator>
  <cp:lastModifiedBy>Stagiaire</cp:lastModifiedBy>
  <cp:revision>6</cp:revision>
  <dcterms:created xsi:type="dcterms:W3CDTF">2017-02-28T09:18:39Z</dcterms:created>
  <dcterms:modified xsi:type="dcterms:W3CDTF">2017-02-28T11:33:57Z</dcterms:modified>
</cp:coreProperties>
</file>