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096" y="13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A111AC96-E132-40A5-939B-33DA16C12155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B125E56-CB21-4E02-9A0C-A30AA019930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882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C26676-3FE6-4D00-9D56-543A9D0E7A2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81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FC-BDA4-4C31-B99D-C57EF15E9289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9625-EAA4-4A0C-B8F2-386CC8854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049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FC-BDA4-4C31-B99D-C57EF15E9289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9625-EAA4-4A0C-B8F2-386CC8854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1612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FC-BDA4-4C31-B99D-C57EF15E9289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9625-EAA4-4A0C-B8F2-386CC8854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322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FC-BDA4-4C31-B99D-C57EF15E9289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9625-EAA4-4A0C-B8F2-386CC8854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579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FC-BDA4-4C31-B99D-C57EF15E9289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9625-EAA4-4A0C-B8F2-386CC8854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157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FC-BDA4-4C31-B99D-C57EF15E9289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9625-EAA4-4A0C-B8F2-386CC8854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404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FC-BDA4-4C31-B99D-C57EF15E9289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9625-EAA4-4A0C-B8F2-386CC8854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480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FC-BDA4-4C31-B99D-C57EF15E9289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9625-EAA4-4A0C-B8F2-386CC8854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971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FC-BDA4-4C31-B99D-C57EF15E9289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9625-EAA4-4A0C-B8F2-386CC8854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9207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FC-BDA4-4C31-B99D-C57EF15E9289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9625-EAA4-4A0C-B8F2-386CC8854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733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FE0FC-BDA4-4C31-B99D-C57EF15E9289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69625-EAA4-4A0C-B8F2-386CC8854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11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FE0FC-BDA4-4C31-B99D-C57EF15E9289}" type="datetimeFigureOut">
              <a:rPr lang="fr-FR" smtClean="0"/>
              <a:t>30/08/2022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69625-EAA4-4A0C-B8F2-386CC88540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4196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483340" y="862479"/>
            <a:ext cx="590465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2600" dirty="0">
                <a:solidFill>
                  <a:srgbClr val="600000"/>
                </a:solidFill>
                <a:latin typeface="Adobe Garamond Pro" pitchFamily="18" charset="0"/>
              </a:rPr>
              <a:t>M</a:t>
            </a:r>
            <a:r>
              <a:rPr lang="fr-FR" sz="2200" dirty="0">
                <a:solidFill>
                  <a:srgbClr val="600000"/>
                </a:solidFill>
                <a:latin typeface="Adobe Garamond Pro" pitchFamily="18" charset="0"/>
              </a:rPr>
              <a:t>ERCUREY ROUGE PREMIER CRU</a:t>
            </a:r>
          </a:p>
          <a:p>
            <a:pPr algn="ctr"/>
            <a:r>
              <a:rPr lang="fr-FR" sz="2500" b="1" dirty="0">
                <a:solidFill>
                  <a:srgbClr val="600000"/>
                </a:solidFill>
                <a:latin typeface="Adobe Garamond Pro" pitchFamily="18" charset="0"/>
              </a:rPr>
              <a:t>CHAMPS MARTIN</a:t>
            </a:r>
          </a:p>
          <a:p>
            <a:pPr algn="ctr"/>
            <a:r>
              <a:rPr lang="fr-FR" dirty="0" smtClean="0">
                <a:latin typeface="Adobe Garamond Pro" pitchFamily="18" charset="0"/>
              </a:rPr>
              <a:t>2020</a:t>
            </a:r>
            <a:endParaRPr lang="fr-FR" dirty="0">
              <a:latin typeface="Adobe Garamond Pro" pitchFamily="18" charset="0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16" b="15178"/>
          <a:stretch/>
        </p:blipFill>
        <p:spPr>
          <a:xfrm>
            <a:off x="2083645" y="-150976"/>
            <a:ext cx="2632961" cy="106951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2004850" y="2360712"/>
            <a:ext cx="45415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TERROIR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Our </a:t>
            </a:r>
            <a:r>
              <a:rPr lang="fr-FR" sz="1000" dirty="0" err="1">
                <a:latin typeface="Adobe Garamond Pro" pitchFamily="18" charset="0"/>
              </a:rPr>
              <a:t>vineyard</a:t>
            </a:r>
            <a:r>
              <a:rPr lang="fr-FR" sz="1000" dirty="0">
                <a:latin typeface="Adobe Garamond Pro" pitchFamily="18" charset="0"/>
              </a:rPr>
              <a:t> of Champs Martin </a:t>
            </a:r>
            <a:r>
              <a:rPr lang="fr-FR" sz="1000" dirty="0" err="1">
                <a:latin typeface="Adobe Garamond Pro" pitchFamily="18" charset="0"/>
              </a:rPr>
              <a:t>was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planted</a:t>
            </a:r>
            <a:r>
              <a:rPr lang="fr-FR" sz="1000" dirty="0">
                <a:latin typeface="Adobe Garamond Pro" pitchFamily="18" charset="0"/>
              </a:rPr>
              <a:t> in 2002.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Total area : 0,49 hectares (1,2103 acres)</a:t>
            </a:r>
          </a:p>
          <a:p>
            <a:pPr algn="just"/>
            <a:r>
              <a:rPr lang="fr-FR" sz="1000" dirty="0">
                <a:latin typeface="Adobe Garamond Pro" pitchFamily="18" charset="0"/>
              </a:rPr>
              <a:t>Climat &amp; </a:t>
            </a:r>
            <a:r>
              <a:rPr lang="fr-FR" sz="1000" dirty="0" err="1">
                <a:latin typeface="Adobe Garamond Pro" pitchFamily="18" charset="0"/>
              </a:rPr>
              <a:t>Soil</a:t>
            </a:r>
            <a:r>
              <a:rPr lang="fr-FR" sz="1000" dirty="0">
                <a:latin typeface="Adobe Garamond Pro" pitchFamily="18" charset="0"/>
              </a:rPr>
              <a:t> : 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South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exposure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, high altitude on a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smooth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slope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. The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soil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mainly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composed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by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clay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and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limestone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with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clay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predominance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Limestone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vein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taking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place in the middle of the plot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bringing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great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drainage.</a:t>
            </a:r>
          </a:p>
        </p:txBody>
      </p:sp>
      <p:cxnSp>
        <p:nvCxnSpPr>
          <p:cNvPr id="15" name="Connecteur droit 14"/>
          <p:cNvCxnSpPr/>
          <p:nvPr/>
        </p:nvCxnSpPr>
        <p:spPr>
          <a:xfrm>
            <a:off x="1971486" y="2216696"/>
            <a:ext cx="4556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1988840" y="3643723"/>
            <a:ext cx="4573602" cy="1646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H="1">
            <a:off x="1980163" y="3918634"/>
            <a:ext cx="8677" cy="53464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70072" y="4145562"/>
            <a:ext cx="188040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WINEMAKING</a:t>
            </a:r>
          </a:p>
          <a:p>
            <a:pPr algn="just"/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To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preserve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their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integrity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grapes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are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carefully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harvested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and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sorted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out by hand.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Grapes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are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partially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destemmed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(60%). </a:t>
            </a: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latin typeface="Adobe Garamond Pro" pitchFamily="18" charset="0"/>
            </a:endParaRPr>
          </a:p>
          <a:p>
            <a:pPr algn="just"/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Before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beginning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the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alcoholic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fermentation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make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 cold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-fermentation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during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4 to 6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days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to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work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on the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phelonic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component’s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exctraction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Then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full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maceration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lasts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for 15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days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during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which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we’ll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use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only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pigeages (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punching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the cap).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Intensity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and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numbers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are lead to the concentration of tannins,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perfumes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and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colour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.</a:t>
            </a:r>
          </a:p>
          <a:p>
            <a:pPr algn="just"/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Alcoholic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fermentation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realized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with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natural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yeasts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latin typeface="Adobe Garamond Pro" pitchFamily="18" charset="0"/>
              </a:rPr>
              <a:t>.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2050364" y="4199506"/>
            <a:ext cx="306687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TASTING NOTES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EYE</a:t>
            </a:r>
          </a:p>
          <a:p>
            <a:pPr algn="ctr"/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Nice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deep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and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bright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red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colour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.</a:t>
            </a:r>
            <a:endParaRPr lang="fr-FR" sz="1100" dirty="0">
              <a:solidFill>
                <a:srgbClr val="600000"/>
              </a:solidFill>
              <a:latin typeface="Adobe Garamond Pro" pitchFamily="18" charset="0"/>
            </a:endParaRP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NOSE </a:t>
            </a:r>
            <a:endParaRPr lang="fr-FR" sz="1200" dirty="0" smtClean="0">
              <a:latin typeface="Adobe Garamond Pro" pitchFamily="18" charset="0"/>
            </a:endParaRPr>
          </a:p>
          <a:p>
            <a:pPr algn="ctr"/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Expressive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nose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of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red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acidulous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fruits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such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as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red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currant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and cherries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with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a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touch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of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sweet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spices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.</a:t>
            </a:r>
          </a:p>
          <a:p>
            <a:pPr algn="ctr"/>
            <a:endParaRPr lang="fr-FR" sz="1000" dirty="0">
              <a:latin typeface="Adobe Garamond Pro" pitchFamily="18" charset="0"/>
            </a:endParaRPr>
          </a:p>
          <a:p>
            <a:pPr algn="ctr"/>
            <a:r>
              <a:rPr lang="fr-FR" sz="1200" dirty="0">
                <a:latin typeface="Adobe Garamond Pro" pitchFamily="18" charset="0"/>
              </a:rPr>
              <a:t>PALATE</a:t>
            </a:r>
          </a:p>
          <a:p>
            <a:pPr algn="ctr"/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In the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mouth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, the tannins are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silky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, the texture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is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juicy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and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delicate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.</a:t>
            </a:r>
          </a:p>
          <a:p>
            <a:pPr algn="ctr"/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Fresh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finish.</a:t>
            </a:r>
            <a:endParaRPr lang="fr-FR" sz="1100" dirty="0">
              <a:solidFill>
                <a:srgbClr val="600000"/>
              </a:solidFill>
              <a:latin typeface="Adobe Garamond Pro" pitchFamily="18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083645" y="6895909"/>
            <a:ext cx="307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SERVICE &amp; CELLARING</a:t>
            </a:r>
          </a:p>
          <a:p>
            <a:pPr algn="ctr"/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It can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be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served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from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now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at  13-14°C or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kept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in </a:t>
            </a:r>
            <a:r>
              <a:rPr lang="fr-FR" sz="1100" dirty="0" err="1">
                <a:solidFill>
                  <a:srgbClr val="600000"/>
                </a:solidFill>
                <a:latin typeface="Adobe Garamond Pro" pitchFamily="18" charset="0"/>
              </a:rPr>
              <a:t>cellar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 for 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15-20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years</a:t>
            </a:r>
            <a:r>
              <a:rPr lang="fr-FR" sz="1100" dirty="0">
                <a:solidFill>
                  <a:srgbClr val="600000"/>
                </a:solidFill>
                <a:latin typeface="Adobe Garamond Pro" pitchFamily="18" charset="0"/>
              </a:rPr>
              <a:t>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2057306" y="7842546"/>
            <a:ext cx="30735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FOOD &amp; WINE PAIRINGS</a:t>
            </a:r>
          </a:p>
          <a:p>
            <a:pPr algn="ctr"/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Our Mercurey 1</a:t>
            </a:r>
            <a:r>
              <a:rPr lang="fr-FR" sz="1100" baseline="30000" dirty="0" smtClean="0">
                <a:solidFill>
                  <a:srgbClr val="600000"/>
                </a:solidFill>
                <a:latin typeface="Adobe Garamond Pro" pitchFamily="18" charset="0"/>
              </a:rPr>
              <a:t>er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Cru ‘Champs Martin’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will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nicely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 pair a </a:t>
            </a:r>
            <a:r>
              <a:rPr lang="fr-FR" sz="1100" dirty="0" err="1" smtClean="0">
                <a:solidFill>
                  <a:srgbClr val="600000"/>
                </a:solidFill>
                <a:latin typeface="Adobe Garamond Pro" pitchFamily="18" charset="0"/>
              </a:rPr>
              <a:t>rosbeef</a:t>
            </a:r>
            <a:r>
              <a:rPr lang="fr-FR" sz="1100" dirty="0" smtClean="0">
                <a:solidFill>
                  <a:srgbClr val="600000"/>
                </a:solidFill>
                <a:latin typeface="Adobe Garamond Pro" pitchFamily="18" charset="0"/>
              </a:rPr>
              <a:t>.</a:t>
            </a:r>
            <a:endParaRPr lang="fr-FR" sz="1100" dirty="0">
              <a:solidFill>
                <a:srgbClr val="600000"/>
              </a:solidFill>
              <a:latin typeface="Adobe Garamond Pro" pitchFamily="18" charset="0"/>
            </a:endParaRPr>
          </a:p>
        </p:txBody>
      </p:sp>
      <p:pic>
        <p:nvPicPr>
          <p:cNvPr id="1024" name="Image 1023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  <a14:imgEffect>
                      <a14:sharpenSoften amount="25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1510" b="27530"/>
          <a:stretch/>
        </p:blipFill>
        <p:spPr>
          <a:xfrm>
            <a:off x="3201437" y="9224806"/>
            <a:ext cx="837961" cy="640953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4" t="30556" r="560" b="21084"/>
          <a:stretch/>
        </p:blipFill>
        <p:spPr>
          <a:xfrm>
            <a:off x="115640" y="2112113"/>
            <a:ext cx="1800200" cy="1682766"/>
          </a:xfrm>
          <a:prstGeom prst="ellipse">
            <a:avLst/>
          </a:prstGeom>
          <a:ln>
            <a:solidFill>
              <a:schemeClr val="tx1"/>
            </a:solidFill>
          </a:ln>
        </p:spPr>
      </p:pic>
      <p:sp>
        <p:nvSpPr>
          <p:cNvPr id="4" name="Ellipse 3"/>
          <p:cNvSpPr/>
          <p:nvPr/>
        </p:nvSpPr>
        <p:spPr>
          <a:xfrm>
            <a:off x="793722" y="2307131"/>
            <a:ext cx="284074" cy="249853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70072" y="7266234"/>
            <a:ext cx="188040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Adobe Garamond Pro" pitchFamily="18" charset="0"/>
              </a:rPr>
              <a:t>AGING</a:t>
            </a:r>
          </a:p>
          <a:p>
            <a:pPr algn="just"/>
            <a:r>
              <a:rPr lang="fr-FR" sz="1000" dirty="0" err="1">
                <a:latin typeface="Adobe Garamond Pro" pitchFamily="18" charset="0"/>
              </a:rPr>
              <a:t>After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maceration</a:t>
            </a:r>
            <a:r>
              <a:rPr lang="fr-FR" sz="1000" dirty="0">
                <a:latin typeface="Adobe Garamond Pro" pitchFamily="18" charset="0"/>
              </a:rPr>
              <a:t>, free and </a:t>
            </a:r>
            <a:r>
              <a:rPr lang="fr-FR" sz="1000" dirty="0" err="1">
                <a:latin typeface="Adobe Garamond Pro" pitchFamily="18" charset="0"/>
              </a:rPr>
              <a:t>press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wines</a:t>
            </a:r>
            <a:r>
              <a:rPr lang="fr-FR" sz="1000" dirty="0">
                <a:latin typeface="Adobe Garamond Pro" pitchFamily="18" charset="0"/>
              </a:rPr>
              <a:t> are </a:t>
            </a:r>
            <a:r>
              <a:rPr lang="fr-FR" sz="1000" dirty="0" err="1">
                <a:latin typeface="Adobe Garamond Pro" pitchFamily="18" charset="0"/>
              </a:rPr>
              <a:t>separated</a:t>
            </a:r>
            <a:r>
              <a:rPr lang="fr-FR" sz="1000" dirty="0">
                <a:latin typeface="Adobe Garamond Pro" pitchFamily="18" charset="0"/>
              </a:rPr>
              <a:t> for </a:t>
            </a:r>
            <a:r>
              <a:rPr lang="fr-FR" sz="1000" dirty="0" err="1">
                <a:latin typeface="Adobe Garamond Pro" pitchFamily="18" charset="0"/>
              </a:rPr>
              <a:t>aging</a:t>
            </a:r>
            <a:r>
              <a:rPr lang="fr-FR" sz="1000" dirty="0">
                <a:latin typeface="Adobe Garamond Pro" pitchFamily="18" charset="0"/>
              </a:rPr>
              <a:t>.</a:t>
            </a:r>
          </a:p>
          <a:p>
            <a:pPr algn="just"/>
            <a:r>
              <a:rPr lang="fr-FR" sz="1000" dirty="0" err="1">
                <a:latin typeface="Adobe Garamond Pro" pitchFamily="18" charset="0"/>
              </a:rPr>
              <a:t>Aging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process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is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taking</a:t>
            </a:r>
            <a:r>
              <a:rPr lang="fr-FR" sz="1000" dirty="0">
                <a:latin typeface="Adobe Garamond Pro" pitchFamily="18" charset="0"/>
              </a:rPr>
              <a:t> place 100% in </a:t>
            </a:r>
            <a:r>
              <a:rPr lang="fr-FR" sz="1000" dirty="0" err="1">
                <a:latin typeface="Adobe Garamond Pro" pitchFamily="18" charset="0"/>
              </a:rPr>
              <a:t>traditional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Burgundian</a:t>
            </a:r>
            <a:r>
              <a:rPr lang="fr-FR" sz="1000" dirty="0">
                <a:latin typeface="Adobe Garamond Pro" pitchFamily="18" charset="0"/>
              </a:rPr>
              <a:t> 228 </a:t>
            </a:r>
            <a:r>
              <a:rPr lang="fr-FR" sz="1000" dirty="0" err="1">
                <a:latin typeface="Adobe Garamond Pro" pitchFamily="18" charset="0"/>
              </a:rPr>
              <a:t>liters</a:t>
            </a:r>
            <a:r>
              <a:rPr lang="fr-FR" sz="1000" dirty="0">
                <a:latin typeface="Adobe Garamond Pro" pitchFamily="18" charset="0"/>
              </a:rPr>
              <a:t> barrels </a:t>
            </a:r>
            <a:r>
              <a:rPr lang="fr-FR" sz="1000" dirty="0" err="1">
                <a:latin typeface="Adobe Garamond Pro" pitchFamily="18" charset="0"/>
              </a:rPr>
              <a:t>during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smtClean="0">
                <a:latin typeface="Adobe Garamond Pro" pitchFamily="18" charset="0"/>
              </a:rPr>
              <a:t>13 </a:t>
            </a:r>
            <a:r>
              <a:rPr lang="fr-FR" sz="1000" dirty="0" err="1" smtClean="0">
                <a:latin typeface="Adobe Garamond Pro" pitchFamily="18" charset="0"/>
              </a:rPr>
              <a:t>month</a:t>
            </a:r>
            <a:r>
              <a:rPr lang="fr-FR" sz="1000" dirty="0" err="1" smtClean="0">
                <a:latin typeface="Adobe Garamond Pro" pitchFamily="18" charset="0"/>
              </a:rPr>
              <a:t>s</a:t>
            </a:r>
            <a:r>
              <a:rPr lang="fr-FR" sz="1000" dirty="0" smtClean="0">
                <a:latin typeface="Adobe Garamond Pro" pitchFamily="18" charset="0"/>
              </a:rPr>
              <a:t> </a:t>
            </a:r>
            <a:r>
              <a:rPr lang="fr-FR" sz="1000" dirty="0" err="1" smtClean="0">
                <a:latin typeface="Adobe Garamond Pro" pitchFamily="18" charset="0"/>
              </a:rPr>
              <a:t>with</a:t>
            </a:r>
            <a:r>
              <a:rPr lang="fr-FR" sz="1000" dirty="0" smtClean="0">
                <a:latin typeface="Adobe Garamond Pro" pitchFamily="18" charset="0"/>
              </a:rPr>
              <a:t> 15% of new barrels.</a:t>
            </a:r>
          </a:p>
          <a:p>
            <a:pPr algn="just"/>
            <a:r>
              <a:rPr lang="fr-FR" sz="1000" dirty="0" err="1" smtClean="0">
                <a:latin typeface="Adobe Garamond Pro" pitchFamily="18" charset="0"/>
              </a:rPr>
              <a:t>T</a:t>
            </a:r>
            <a:r>
              <a:rPr lang="fr-FR" sz="1000" dirty="0" err="1" smtClean="0">
                <a:latin typeface="Adobe Garamond Pro" pitchFamily="18" charset="0"/>
              </a:rPr>
              <a:t>hen</a:t>
            </a:r>
            <a:r>
              <a:rPr lang="fr-FR" sz="1000" dirty="0" smtClean="0">
                <a:latin typeface="Adobe Garamond Pro" pitchFamily="18" charset="0"/>
              </a:rPr>
              <a:t> </a:t>
            </a:r>
            <a:r>
              <a:rPr lang="fr-FR" sz="1000" dirty="0" smtClean="0">
                <a:latin typeface="Adobe Garamond Pro" pitchFamily="18" charset="0"/>
              </a:rPr>
              <a:t>3 </a:t>
            </a:r>
            <a:r>
              <a:rPr lang="fr-FR" sz="1000" dirty="0" smtClean="0">
                <a:latin typeface="Adobe Garamond Pro" pitchFamily="18" charset="0"/>
              </a:rPr>
              <a:t>more </a:t>
            </a:r>
            <a:r>
              <a:rPr lang="fr-FR" sz="1000" dirty="0" err="1" smtClean="0">
                <a:latin typeface="Adobe Garamond Pro" pitchFamily="18" charset="0"/>
              </a:rPr>
              <a:t>months</a:t>
            </a:r>
            <a:r>
              <a:rPr lang="fr-FR" sz="1000" dirty="0" smtClean="0">
                <a:latin typeface="Adobe Garamond Pro" pitchFamily="18" charset="0"/>
              </a:rPr>
              <a:t> </a:t>
            </a:r>
            <a:r>
              <a:rPr lang="fr-FR" sz="1000" dirty="0" smtClean="0">
                <a:latin typeface="Adobe Garamond Pro" pitchFamily="18" charset="0"/>
              </a:rPr>
              <a:t>in </a:t>
            </a:r>
            <a:r>
              <a:rPr lang="fr-FR" sz="1000" dirty="0" err="1" smtClean="0">
                <a:latin typeface="Adobe Garamond Pro" pitchFamily="18" charset="0"/>
              </a:rPr>
              <a:t>stainless</a:t>
            </a:r>
            <a:r>
              <a:rPr lang="fr-FR" sz="1000" dirty="0" smtClean="0">
                <a:latin typeface="Adobe Garamond Pro" pitchFamily="18" charset="0"/>
              </a:rPr>
              <a:t> </a:t>
            </a:r>
            <a:r>
              <a:rPr lang="fr-FR" sz="1000" dirty="0" err="1" smtClean="0">
                <a:latin typeface="Adobe Garamond Pro" pitchFamily="18" charset="0"/>
              </a:rPr>
              <a:t>steel</a:t>
            </a:r>
            <a:r>
              <a:rPr lang="fr-FR" sz="1000" dirty="0" smtClean="0">
                <a:latin typeface="Adobe Garamond Pro" pitchFamily="18" charset="0"/>
              </a:rPr>
              <a:t> </a:t>
            </a:r>
            <a:r>
              <a:rPr lang="fr-FR" sz="1000" dirty="0" smtClean="0">
                <a:latin typeface="Adobe Garamond Pro" pitchFamily="18" charset="0"/>
              </a:rPr>
              <a:t>tanks </a:t>
            </a:r>
            <a:r>
              <a:rPr lang="fr-FR" sz="1000" dirty="0" err="1" smtClean="0">
                <a:latin typeface="Adobe Garamond Pro" pitchFamily="18" charset="0"/>
              </a:rPr>
              <a:t>before</a:t>
            </a:r>
            <a:r>
              <a:rPr lang="fr-FR" sz="1000" dirty="0" smtClean="0">
                <a:latin typeface="Adobe Garamond Pro" pitchFamily="18" charset="0"/>
              </a:rPr>
              <a:t> </a:t>
            </a:r>
            <a:r>
              <a:rPr lang="fr-FR" sz="1000" dirty="0" err="1" smtClean="0">
                <a:latin typeface="Adobe Garamond Pro" pitchFamily="18" charset="0"/>
              </a:rPr>
              <a:t>bottling</a:t>
            </a:r>
            <a:r>
              <a:rPr lang="fr-FR" sz="1000" dirty="0" smtClean="0">
                <a:latin typeface="Adobe Garamond Pro" pitchFamily="18" charset="0"/>
              </a:rPr>
              <a:t>.</a:t>
            </a:r>
            <a:endParaRPr lang="fr-FR" sz="1000" dirty="0">
              <a:latin typeface="Adobe Garamond Pro" pitchFamily="18" charset="0"/>
            </a:endParaRPr>
          </a:p>
          <a:p>
            <a:pPr algn="just"/>
            <a:r>
              <a:rPr lang="fr-FR" sz="1000" dirty="0" err="1">
                <a:latin typeface="Adobe Garamond Pro" pitchFamily="18" charset="0"/>
              </a:rPr>
              <a:t>We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only</a:t>
            </a:r>
            <a:r>
              <a:rPr lang="fr-FR" sz="1000" dirty="0">
                <a:latin typeface="Adobe Garamond Pro" pitchFamily="18" charset="0"/>
              </a:rPr>
              <a:t> use French </a:t>
            </a:r>
            <a:r>
              <a:rPr lang="fr-FR" sz="1000" dirty="0" err="1">
                <a:latin typeface="Adobe Garamond Pro" pitchFamily="18" charset="0"/>
              </a:rPr>
              <a:t>oak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coming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mainly</a:t>
            </a:r>
            <a:r>
              <a:rPr lang="fr-FR" sz="1000" dirty="0">
                <a:latin typeface="Adobe Garamond Pro" pitchFamily="18" charset="0"/>
              </a:rPr>
              <a:t> </a:t>
            </a:r>
            <a:r>
              <a:rPr lang="fr-FR" sz="1000" dirty="0" err="1">
                <a:latin typeface="Adobe Garamond Pro" pitchFamily="18" charset="0"/>
              </a:rPr>
              <a:t>from</a:t>
            </a:r>
            <a:r>
              <a:rPr lang="fr-FR" sz="1000" dirty="0">
                <a:latin typeface="Adobe Garamond Pro" pitchFamily="18" charset="0"/>
              </a:rPr>
              <a:t> Bourgogne, Allier and Vosges </a:t>
            </a:r>
            <a:r>
              <a:rPr lang="fr-FR" sz="1000" dirty="0" err="1">
                <a:latin typeface="Adobe Garamond Pro" pitchFamily="18" charset="0"/>
              </a:rPr>
              <a:t>forests</a:t>
            </a:r>
            <a:r>
              <a:rPr lang="fr-FR" sz="1000" dirty="0">
                <a:latin typeface="Adobe Garamond Pro" pitchFamily="18" charset="0"/>
              </a:rPr>
              <a:t>.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2" r="29098" b="5100"/>
          <a:stretch/>
        </p:blipFill>
        <p:spPr>
          <a:xfrm>
            <a:off x="5104514" y="4368298"/>
            <a:ext cx="1423220" cy="4860328"/>
          </a:xfrm>
          <a:prstGeom prst="rect">
            <a:avLst/>
          </a:prstGeom>
        </p:spPr>
      </p:pic>
      <p:cxnSp>
        <p:nvCxnSpPr>
          <p:cNvPr id="19" name="Connecteur droit 18"/>
          <p:cNvCxnSpPr/>
          <p:nvPr/>
        </p:nvCxnSpPr>
        <p:spPr>
          <a:xfrm>
            <a:off x="2566429" y="9207938"/>
            <a:ext cx="2107977" cy="24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2566429" y="9210383"/>
            <a:ext cx="2107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dirty="0">
                <a:latin typeface="Adobe Garamond Pro" pitchFamily="18" charset="0"/>
              </a:rPr>
              <a:t>Château de </a:t>
            </a:r>
            <a:r>
              <a:rPr lang="fr-FR" sz="800" dirty="0" err="1">
                <a:latin typeface="Adobe Garamond Pro" pitchFamily="18" charset="0"/>
              </a:rPr>
              <a:t>Chamirey</a:t>
            </a:r>
            <a:endParaRPr lang="fr-FR" sz="800" dirty="0">
              <a:latin typeface="Adobe Garamond Pro" pitchFamily="18" charset="0"/>
            </a:endParaRPr>
          </a:p>
          <a:p>
            <a:pPr algn="ctr"/>
            <a:r>
              <a:rPr lang="fr-FR" sz="800" dirty="0">
                <a:latin typeface="Adobe Garamond Pro" pitchFamily="18" charset="0"/>
              </a:rPr>
              <a:t>Rue du Château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71640 Mercurey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Tél : +33 3 85 45 21 61</a:t>
            </a:r>
          </a:p>
          <a:p>
            <a:pPr algn="ctr"/>
            <a:r>
              <a:rPr lang="fr-FR" sz="800" dirty="0">
                <a:latin typeface="Adobe Garamond Pro" pitchFamily="18" charset="0"/>
              </a:rPr>
              <a:t>contact@domaines-devillard.com</a:t>
            </a:r>
          </a:p>
        </p:txBody>
      </p:sp>
    </p:spTree>
    <p:extLst>
      <p:ext uri="{BB962C8B-B14F-4D97-AF65-F5344CB8AC3E}">
        <p14:creationId xmlns:p14="http://schemas.microsoft.com/office/powerpoint/2010/main" val="42142148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</TotalTime>
  <Words>326</Words>
  <Application>Microsoft Office PowerPoint</Application>
  <PresentationFormat>Format A4 (210 x 297 mm)</PresentationFormat>
  <Paragraphs>37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Adobe Garamond Pro</vt:lpstr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Stagiaire</dc:creator>
  <cp:lastModifiedBy>Arnaud TROUVE</cp:lastModifiedBy>
  <cp:revision>21</cp:revision>
  <cp:lastPrinted>2021-02-26T10:29:19Z</cp:lastPrinted>
  <dcterms:created xsi:type="dcterms:W3CDTF">2017-02-24T13:46:00Z</dcterms:created>
  <dcterms:modified xsi:type="dcterms:W3CDTF">2022-08-30T15:20:11Z</dcterms:modified>
</cp:coreProperties>
</file>