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7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3096" y="13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AD74-BDBD-4A37-A58D-131F88C65D9D}" type="datetimeFigureOut">
              <a:rPr lang="fr-FR" smtClean="0"/>
              <a:t>30/08/2022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EF57-DBCF-492F-ABEA-EB9971A700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409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AD74-BDBD-4A37-A58D-131F88C65D9D}" type="datetimeFigureOut">
              <a:rPr lang="fr-FR" smtClean="0"/>
              <a:t>30/08/2022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EF57-DBCF-492F-ABEA-EB9971A700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8138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AD74-BDBD-4A37-A58D-131F88C65D9D}" type="datetimeFigureOut">
              <a:rPr lang="fr-FR" smtClean="0"/>
              <a:t>30/08/2022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EF57-DBCF-492F-ABEA-EB9971A700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0160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AD74-BDBD-4A37-A58D-131F88C65D9D}" type="datetimeFigureOut">
              <a:rPr lang="fr-FR" smtClean="0"/>
              <a:t>30/08/2022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EF57-DBCF-492F-ABEA-EB9971A700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5017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AD74-BDBD-4A37-A58D-131F88C65D9D}" type="datetimeFigureOut">
              <a:rPr lang="fr-FR" smtClean="0"/>
              <a:t>30/08/2022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EF57-DBCF-492F-ABEA-EB9971A700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4201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AD74-BDBD-4A37-A58D-131F88C65D9D}" type="datetimeFigureOut">
              <a:rPr lang="fr-FR" smtClean="0"/>
              <a:t>30/08/2022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EF57-DBCF-492F-ABEA-EB9971A700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3596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AD74-BDBD-4A37-A58D-131F88C65D9D}" type="datetimeFigureOut">
              <a:rPr lang="fr-FR" smtClean="0"/>
              <a:t>30/08/2022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EF57-DBCF-492F-ABEA-EB9971A700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4017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AD74-BDBD-4A37-A58D-131F88C65D9D}" type="datetimeFigureOut">
              <a:rPr lang="fr-FR" smtClean="0"/>
              <a:t>30/08/2022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EF57-DBCF-492F-ABEA-EB9971A700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0773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AD74-BDBD-4A37-A58D-131F88C65D9D}" type="datetimeFigureOut">
              <a:rPr lang="fr-FR" smtClean="0"/>
              <a:t>30/08/2022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EF57-DBCF-492F-ABEA-EB9971A700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2387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AD74-BDBD-4A37-A58D-131F88C65D9D}" type="datetimeFigureOut">
              <a:rPr lang="fr-FR" smtClean="0"/>
              <a:t>30/08/2022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EF57-DBCF-492F-ABEA-EB9971A700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590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AD74-BDBD-4A37-A58D-131F88C65D9D}" type="datetimeFigureOut">
              <a:rPr lang="fr-FR" smtClean="0"/>
              <a:t>30/08/2022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EF57-DBCF-492F-ABEA-EB9971A700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7778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3AD74-BDBD-4A37-A58D-131F88C65D9D}" type="datetimeFigureOut">
              <a:rPr lang="fr-FR" smtClean="0"/>
              <a:t>30/08/2022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9EF57-DBCF-492F-ABEA-EB9971A700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5664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16" b="15178"/>
          <a:stretch/>
        </p:blipFill>
        <p:spPr>
          <a:xfrm>
            <a:off x="2083645" y="-150976"/>
            <a:ext cx="2632961" cy="1069514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2004850" y="2278470"/>
            <a:ext cx="45415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dobe Garamond Pro" pitchFamily="18" charset="0"/>
              </a:rPr>
              <a:t>TERROIR</a:t>
            </a:r>
          </a:p>
          <a:p>
            <a:pPr algn="just"/>
            <a:r>
              <a:rPr lang="fr-FR" sz="1000" dirty="0">
                <a:latin typeface="Adobe Garamond Pro" pitchFamily="18" charset="0"/>
              </a:rPr>
              <a:t>Our </a:t>
            </a:r>
            <a:r>
              <a:rPr lang="fr-FR" sz="1000" dirty="0" err="1">
                <a:latin typeface="Adobe Garamond Pro" pitchFamily="18" charset="0"/>
              </a:rPr>
              <a:t>vineyard</a:t>
            </a:r>
            <a:r>
              <a:rPr lang="fr-FR" sz="1000" dirty="0">
                <a:latin typeface="Adobe Garamond Pro" pitchFamily="18" charset="0"/>
              </a:rPr>
              <a:t> Clos de la </a:t>
            </a:r>
            <a:r>
              <a:rPr lang="fr-FR" sz="1000" dirty="0" err="1">
                <a:latin typeface="Adobe Garamond Pro" pitchFamily="18" charset="0"/>
              </a:rPr>
              <a:t>Maladière</a:t>
            </a:r>
            <a:r>
              <a:rPr lang="fr-FR" sz="1000" dirty="0">
                <a:latin typeface="Adobe Garamond Pro" pitchFamily="18" charset="0"/>
              </a:rPr>
              <a:t> </a:t>
            </a:r>
            <a:r>
              <a:rPr lang="fr-FR" sz="1000" dirty="0" err="1">
                <a:latin typeface="Adobe Garamond Pro" pitchFamily="18" charset="0"/>
              </a:rPr>
              <a:t>is</a:t>
            </a:r>
            <a:r>
              <a:rPr lang="fr-FR" sz="1000" dirty="0">
                <a:latin typeface="Adobe Garamond Pro" pitchFamily="18" charset="0"/>
              </a:rPr>
              <a:t> </a:t>
            </a:r>
            <a:r>
              <a:rPr lang="fr-FR" sz="1000" dirty="0" err="1">
                <a:latin typeface="Adobe Garamond Pro" pitchFamily="18" charset="0"/>
              </a:rPr>
              <a:t>composed</a:t>
            </a:r>
            <a:r>
              <a:rPr lang="fr-FR" sz="1000" dirty="0">
                <a:latin typeface="Adobe Garamond Pro" pitchFamily="18" charset="0"/>
              </a:rPr>
              <a:t> by 3 plots </a:t>
            </a:r>
            <a:r>
              <a:rPr lang="fr-FR" sz="1000" dirty="0" err="1">
                <a:latin typeface="Adobe Garamond Pro" pitchFamily="18" charset="0"/>
              </a:rPr>
              <a:t>planted</a:t>
            </a:r>
            <a:r>
              <a:rPr lang="fr-FR" sz="1000" dirty="0">
                <a:latin typeface="Adobe Garamond Pro" pitchFamily="18" charset="0"/>
              </a:rPr>
              <a:t> </a:t>
            </a:r>
            <a:r>
              <a:rPr lang="fr-FR" sz="1000" dirty="0" err="1">
                <a:latin typeface="Adobe Garamond Pro" pitchFamily="18" charset="0"/>
              </a:rPr>
              <a:t>between</a:t>
            </a:r>
            <a:r>
              <a:rPr lang="fr-FR" sz="1000" dirty="0">
                <a:latin typeface="Adobe Garamond Pro" pitchFamily="18" charset="0"/>
              </a:rPr>
              <a:t> 1959 and 1979.</a:t>
            </a:r>
          </a:p>
          <a:p>
            <a:pPr algn="just"/>
            <a:r>
              <a:rPr lang="fr-FR" sz="1000" dirty="0">
                <a:latin typeface="Adobe Garamond Pro" pitchFamily="18" charset="0"/>
              </a:rPr>
              <a:t>Total area : 1,36 ha (3,35 acres)</a:t>
            </a:r>
          </a:p>
          <a:p>
            <a:pPr algn="just"/>
            <a:r>
              <a:rPr lang="fr-FR" sz="1000" dirty="0" err="1">
                <a:latin typeface="Adobe Garamond Pro" pitchFamily="18" charset="0"/>
              </a:rPr>
              <a:t>Climate</a:t>
            </a:r>
            <a:r>
              <a:rPr lang="fr-FR" sz="1000" dirty="0">
                <a:latin typeface="Adobe Garamond Pro" pitchFamily="18" charset="0"/>
              </a:rPr>
              <a:t> &amp; </a:t>
            </a:r>
            <a:r>
              <a:rPr lang="fr-FR" sz="1000" dirty="0" err="1">
                <a:latin typeface="Adobe Garamond Pro" pitchFamily="18" charset="0"/>
              </a:rPr>
              <a:t>Soil</a:t>
            </a:r>
            <a:r>
              <a:rPr lang="fr-FR" sz="1000" dirty="0">
                <a:latin typeface="Adobe Garamond Pro" pitchFamily="18" charset="0"/>
              </a:rPr>
              <a:t> : </a:t>
            </a:r>
            <a:r>
              <a:rPr lang="fr-FR" sz="1000" dirty="0" err="1">
                <a:latin typeface="Adobe Garamond Pro" pitchFamily="18" charset="0"/>
              </a:rPr>
              <a:t>dominated</a:t>
            </a:r>
            <a:r>
              <a:rPr lang="fr-FR" sz="1000" dirty="0">
                <a:latin typeface="Adobe Garamond Pro" pitchFamily="18" charset="0"/>
              </a:rPr>
              <a:t> by </a:t>
            </a:r>
            <a:r>
              <a:rPr lang="fr-FR" sz="1000" dirty="0" err="1">
                <a:latin typeface="Adobe Garamond Pro" pitchFamily="18" charset="0"/>
              </a:rPr>
              <a:t>clay</a:t>
            </a:r>
            <a:r>
              <a:rPr lang="fr-FR" sz="1000" dirty="0">
                <a:latin typeface="Adobe Garamond Pro" pitchFamily="18" charset="0"/>
              </a:rPr>
              <a:t> and </a:t>
            </a:r>
            <a:r>
              <a:rPr lang="fr-FR" sz="1000" dirty="0" err="1">
                <a:latin typeface="Adobe Garamond Pro" pitchFamily="18" charset="0"/>
              </a:rPr>
              <a:t>limestone</a:t>
            </a:r>
            <a:r>
              <a:rPr lang="fr-FR" sz="1000" dirty="0">
                <a:latin typeface="Adobe Garamond Pro" pitchFamily="18" charset="0"/>
              </a:rPr>
              <a:t> </a:t>
            </a:r>
            <a:r>
              <a:rPr lang="fr-FR" sz="1000" dirty="0" err="1">
                <a:latin typeface="Adobe Garamond Pro" pitchFamily="18" charset="0"/>
              </a:rPr>
              <a:t>with</a:t>
            </a:r>
            <a:r>
              <a:rPr lang="fr-FR" sz="1000" dirty="0">
                <a:latin typeface="Adobe Garamond Pro" pitchFamily="18" charset="0"/>
              </a:rPr>
              <a:t> a </a:t>
            </a:r>
            <a:r>
              <a:rPr lang="fr-FR" sz="1000" dirty="0" err="1">
                <a:latin typeface="Adobe Garamond Pro" pitchFamily="18" charset="0"/>
              </a:rPr>
              <a:t>clay</a:t>
            </a:r>
            <a:r>
              <a:rPr lang="fr-FR" sz="1000" dirty="0">
                <a:latin typeface="Adobe Garamond Pro" pitchFamily="18" charset="0"/>
              </a:rPr>
              <a:t> </a:t>
            </a:r>
            <a:r>
              <a:rPr lang="fr-FR" sz="1000" dirty="0" err="1">
                <a:latin typeface="Adobe Garamond Pro" pitchFamily="18" charset="0"/>
              </a:rPr>
              <a:t>predominance</a:t>
            </a:r>
            <a:r>
              <a:rPr lang="fr-FR" sz="1000" dirty="0">
                <a:latin typeface="Adobe Garamond Pro" pitchFamily="18" charset="0"/>
              </a:rPr>
              <a:t>. Plots are </a:t>
            </a:r>
            <a:r>
              <a:rPr lang="fr-FR" sz="1000" dirty="0" err="1">
                <a:latin typeface="Adobe Garamond Pro" pitchFamily="18" charset="0"/>
              </a:rPr>
              <a:t>exposed</a:t>
            </a:r>
            <a:r>
              <a:rPr lang="fr-FR" sz="1000" dirty="0">
                <a:latin typeface="Adobe Garamond Pro" pitchFamily="18" charset="0"/>
              </a:rPr>
              <a:t> </a:t>
            </a:r>
            <a:r>
              <a:rPr lang="fr-FR" sz="1000" dirty="0" err="1">
                <a:latin typeface="Adobe Garamond Pro" pitchFamily="18" charset="0"/>
              </a:rPr>
              <a:t>from</a:t>
            </a:r>
            <a:r>
              <a:rPr lang="fr-FR" sz="1000" dirty="0">
                <a:latin typeface="Adobe Garamond Pro" pitchFamily="18" charset="0"/>
              </a:rPr>
              <a:t> 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North to South direction on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slight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slope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with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pebbles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.</a:t>
            </a:r>
          </a:p>
        </p:txBody>
      </p:sp>
      <p:cxnSp>
        <p:nvCxnSpPr>
          <p:cNvPr id="15" name="Connecteur droit 14"/>
          <p:cNvCxnSpPr/>
          <p:nvPr/>
        </p:nvCxnSpPr>
        <p:spPr>
          <a:xfrm>
            <a:off x="1971486" y="2216696"/>
            <a:ext cx="45562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972830" y="3359624"/>
            <a:ext cx="4573602" cy="164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H="1">
            <a:off x="1980163" y="3918634"/>
            <a:ext cx="8677" cy="53464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75540" y="3812342"/>
            <a:ext cx="188040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WINEMAKING &amp; AGING</a:t>
            </a:r>
          </a:p>
          <a:p>
            <a:pPr algn="just"/>
            <a:r>
              <a:rPr 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To preserve their integrity, grapes are carefully harvested and sorted out by hand.</a:t>
            </a:r>
          </a:p>
          <a:p>
            <a:pPr algn="just"/>
            <a:r>
              <a:rPr 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Before starting the alcoholic fermentation we make a cold pre-fermentation during 4 to 6 days to work on the </a:t>
            </a:r>
            <a:r>
              <a:rPr lang="en-US" sz="9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phelonic</a:t>
            </a:r>
            <a:r>
              <a:rPr 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component’s extraction. Grapes are previously destemmed. Then full maceration lasts for 15 days during which we’ll use only </a:t>
            </a:r>
            <a:r>
              <a:rPr lang="en-US" sz="9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pigeages</a:t>
            </a:r>
            <a:r>
              <a:rPr 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(punching the cap). Intensity and numbers are lead to the concentration of tannins, perfumes and </a:t>
            </a:r>
            <a:r>
              <a:rPr lang="en-US" sz="9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colour</a:t>
            </a:r>
            <a:r>
              <a:rPr 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.</a:t>
            </a:r>
          </a:p>
          <a:p>
            <a:pPr algn="just"/>
            <a:r>
              <a:rPr 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Alcoholic fermentation is realized with natural yeasts.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2127419" y="3918634"/>
            <a:ext cx="3066879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dobe Garamond Pro" pitchFamily="18" charset="0"/>
              </a:rPr>
              <a:t>TASTING NOTES</a:t>
            </a:r>
          </a:p>
          <a:p>
            <a:pPr algn="ctr"/>
            <a:endParaRPr lang="fr-FR" sz="1000" dirty="0">
              <a:latin typeface="Adobe Garamond Pro" pitchFamily="18" charset="0"/>
            </a:endParaRPr>
          </a:p>
          <a:p>
            <a:pPr algn="ctr"/>
            <a:r>
              <a:rPr lang="fr-FR" sz="1200" dirty="0">
                <a:latin typeface="Adobe Garamond Pro" pitchFamily="18" charset="0"/>
              </a:rPr>
              <a:t>EYE</a:t>
            </a:r>
          </a:p>
          <a:p>
            <a:pPr algn="ctr"/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Intense and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deep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ruby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colour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.</a:t>
            </a:r>
            <a:endParaRPr lang="fr-FR" sz="1100" dirty="0">
              <a:solidFill>
                <a:srgbClr val="600000"/>
              </a:solidFill>
              <a:latin typeface="Adobe Garamond Pro" pitchFamily="18" charset="0"/>
            </a:endParaRPr>
          </a:p>
          <a:p>
            <a:pPr algn="ctr"/>
            <a:endParaRPr lang="fr-FR" sz="1000" dirty="0">
              <a:latin typeface="Adobe Garamond Pro" pitchFamily="18" charset="0"/>
            </a:endParaRPr>
          </a:p>
          <a:p>
            <a:pPr algn="ctr"/>
            <a:r>
              <a:rPr lang="fr-FR" sz="1200" dirty="0">
                <a:latin typeface="Adobe Garamond Pro" pitchFamily="18" charset="0"/>
              </a:rPr>
              <a:t>NOSE </a:t>
            </a:r>
          </a:p>
          <a:p>
            <a:pPr algn="ctr"/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The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nose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 shows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minerality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 as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well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 as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small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 black fruits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aromas</a:t>
            </a:r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like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 cassis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.</a:t>
            </a:r>
            <a:endParaRPr lang="fr-FR" sz="1100" dirty="0">
              <a:solidFill>
                <a:srgbClr val="600000"/>
              </a:solidFill>
              <a:latin typeface="Adobe Garamond Pro" pitchFamily="18" charset="0"/>
            </a:endParaRPr>
          </a:p>
          <a:p>
            <a:pPr algn="ctr"/>
            <a:endParaRPr lang="fr-FR" sz="1000" dirty="0">
              <a:latin typeface="Adobe Garamond Pro" pitchFamily="18" charset="0"/>
            </a:endParaRPr>
          </a:p>
          <a:p>
            <a:pPr algn="ctr"/>
            <a:r>
              <a:rPr lang="fr-FR" sz="1200" dirty="0">
                <a:latin typeface="Adobe Garamond Pro" pitchFamily="18" charset="0"/>
              </a:rPr>
              <a:t>PALATE</a:t>
            </a:r>
          </a:p>
          <a:p>
            <a:pPr algn="ctr"/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In the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mouth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, the tannins are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serious</a:t>
            </a:r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yet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well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integrated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.</a:t>
            </a:r>
          </a:p>
          <a:p>
            <a:pPr algn="ctr"/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The finish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is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very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mineral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 and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fresh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.</a:t>
            </a:r>
            <a:endParaRPr lang="fr-FR" sz="1100" dirty="0">
              <a:solidFill>
                <a:srgbClr val="600000"/>
              </a:solidFill>
              <a:latin typeface="Adobe Garamond Pro" pitchFamily="18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2180427" y="7969798"/>
            <a:ext cx="3073547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dobe Garamond Pro" pitchFamily="18" charset="0"/>
              </a:rPr>
              <a:t>FOOD &amp; WINE PAIRINGS</a:t>
            </a:r>
          </a:p>
          <a:p>
            <a:pPr algn="ctr"/>
            <a:endParaRPr lang="fr-FR" sz="1400" b="1" dirty="0">
              <a:latin typeface="Adobe Garamond Pro" pitchFamily="18" charset="0"/>
            </a:endParaRPr>
          </a:p>
          <a:p>
            <a:pPr algn="ctr"/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Our Mercurey Clos de la </a:t>
            </a:r>
            <a:r>
              <a:rPr lang="fr-FR" sz="1100" dirty="0" err="1">
                <a:solidFill>
                  <a:srgbClr val="600000"/>
                </a:solidFill>
                <a:latin typeface="Adobe Garamond Pro" pitchFamily="18" charset="0"/>
              </a:rPr>
              <a:t>Maladière</a:t>
            </a:r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 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2020 </a:t>
            </a:r>
            <a:r>
              <a:rPr lang="fr-FR" sz="1100" dirty="0" err="1">
                <a:solidFill>
                  <a:srgbClr val="600000"/>
                </a:solidFill>
                <a:latin typeface="Adobe Garamond Pro" pitchFamily="18" charset="0"/>
              </a:rPr>
              <a:t>would</a:t>
            </a:r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 </a:t>
            </a:r>
            <a:r>
              <a:rPr lang="fr-FR" sz="1100" dirty="0" err="1">
                <a:solidFill>
                  <a:srgbClr val="600000"/>
                </a:solidFill>
                <a:latin typeface="Adobe Garamond Pro" pitchFamily="18" charset="0"/>
              </a:rPr>
              <a:t>perfectly</a:t>
            </a:r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 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match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with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 a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Burgundian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 Fondue or a 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chocolate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 cake. </a:t>
            </a:r>
            <a:endParaRPr lang="fr-FR" sz="1100" dirty="0">
              <a:solidFill>
                <a:srgbClr val="600000"/>
              </a:solidFill>
              <a:latin typeface="Adobe Garamond Pro" pitchFamily="18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84" t="30556" r="560" b="21084"/>
          <a:stretch/>
        </p:blipFill>
        <p:spPr>
          <a:xfrm>
            <a:off x="115640" y="2112113"/>
            <a:ext cx="1800200" cy="1682766"/>
          </a:xfrm>
          <a:prstGeom prst="ellipse">
            <a:avLst/>
          </a:prstGeom>
          <a:ln>
            <a:solidFill>
              <a:schemeClr val="tx1"/>
            </a:solidFill>
          </a:ln>
        </p:spPr>
      </p:pic>
      <p:sp>
        <p:nvSpPr>
          <p:cNvPr id="5" name="ZoneTexte 4"/>
          <p:cNvSpPr txBox="1"/>
          <p:nvPr/>
        </p:nvSpPr>
        <p:spPr>
          <a:xfrm>
            <a:off x="52360" y="6406399"/>
            <a:ext cx="18804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200" b="1" dirty="0">
              <a:latin typeface="Adobe Garamond Pro" pitchFamily="18" charset="0"/>
            </a:endParaRPr>
          </a:p>
          <a:p>
            <a:pPr algn="just"/>
            <a:r>
              <a:rPr lang="fr-FR" sz="900" dirty="0" err="1">
                <a:latin typeface="Adobe Garamond Pro" pitchFamily="18" charset="0"/>
              </a:rPr>
              <a:t>After</a:t>
            </a:r>
            <a:r>
              <a:rPr lang="fr-FR" sz="900" dirty="0">
                <a:latin typeface="Adobe Garamond Pro" pitchFamily="18" charset="0"/>
              </a:rPr>
              <a:t> </a:t>
            </a:r>
            <a:r>
              <a:rPr lang="fr-FR" sz="900" dirty="0" err="1">
                <a:latin typeface="Adobe Garamond Pro" pitchFamily="18" charset="0"/>
              </a:rPr>
              <a:t>maceration</a:t>
            </a:r>
            <a:r>
              <a:rPr lang="fr-FR" sz="900" dirty="0">
                <a:latin typeface="Adobe Garamond Pro" pitchFamily="18" charset="0"/>
              </a:rPr>
              <a:t>, free and </a:t>
            </a:r>
            <a:r>
              <a:rPr lang="fr-FR" sz="900" dirty="0" err="1">
                <a:latin typeface="Adobe Garamond Pro" pitchFamily="18" charset="0"/>
              </a:rPr>
              <a:t>press</a:t>
            </a:r>
            <a:r>
              <a:rPr lang="fr-FR" sz="900" dirty="0">
                <a:latin typeface="Adobe Garamond Pro" pitchFamily="18" charset="0"/>
              </a:rPr>
              <a:t> </a:t>
            </a:r>
            <a:r>
              <a:rPr lang="fr-FR" sz="900" dirty="0" err="1">
                <a:latin typeface="Adobe Garamond Pro" pitchFamily="18" charset="0"/>
              </a:rPr>
              <a:t>wines</a:t>
            </a:r>
            <a:r>
              <a:rPr lang="fr-FR" sz="900" dirty="0">
                <a:latin typeface="Adobe Garamond Pro" pitchFamily="18" charset="0"/>
              </a:rPr>
              <a:t> are </a:t>
            </a:r>
            <a:r>
              <a:rPr lang="fr-FR" sz="900" dirty="0" err="1">
                <a:latin typeface="Adobe Garamond Pro" pitchFamily="18" charset="0"/>
              </a:rPr>
              <a:t>separated</a:t>
            </a:r>
            <a:r>
              <a:rPr lang="fr-FR" sz="900" dirty="0">
                <a:latin typeface="Adobe Garamond Pro" pitchFamily="18" charset="0"/>
              </a:rPr>
              <a:t> for </a:t>
            </a:r>
            <a:r>
              <a:rPr lang="fr-FR" sz="900" dirty="0" err="1">
                <a:latin typeface="Adobe Garamond Pro" pitchFamily="18" charset="0"/>
              </a:rPr>
              <a:t>aging</a:t>
            </a:r>
            <a:r>
              <a:rPr lang="fr-FR" sz="900" dirty="0">
                <a:latin typeface="Adobe Garamond Pro" pitchFamily="18" charset="0"/>
              </a:rPr>
              <a:t>.</a:t>
            </a:r>
          </a:p>
          <a:p>
            <a:pPr algn="just"/>
            <a:r>
              <a:rPr lang="fr-FR" sz="900" dirty="0" err="1">
                <a:latin typeface="Adobe Garamond Pro" pitchFamily="18" charset="0"/>
              </a:rPr>
              <a:t>Aging</a:t>
            </a:r>
            <a:r>
              <a:rPr lang="fr-FR" sz="900" dirty="0">
                <a:latin typeface="Adobe Garamond Pro" pitchFamily="18" charset="0"/>
              </a:rPr>
              <a:t> process </a:t>
            </a:r>
            <a:r>
              <a:rPr lang="fr-FR" sz="900" dirty="0" err="1">
                <a:latin typeface="Adobe Garamond Pro" pitchFamily="18" charset="0"/>
              </a:rPr>
              <a:t>is</a:t>
            </a:r>
            <a:r>
              <a:rPr lang="fr-FR" sz="900" dirty="0">
                <a:latin typeface="Adobe Garamond Pro" pitchFamily="18" charset="0"/>
              </a:rPr>
              <a:t> </a:t>
            </a:r>
            <a:r>
              <a:rPr lang="fr-FR" sz="900" dirty="0" err="1">
                <a:latin typeface="Adobe Garamond Pro" pitchFamily="18" charset="0"/>
              </a:rPr>
              <a:t>taking</a:t>
            </a:r>
            <a:r>
              <a:rPr lang="fr-FR" sz="900" dirty="0">
                <a:latin typeface="Adobe Garamond Pro" pitchFamily="18" charset="0"/>
              </a:rPr>
              <a:t> place 100% </a:t>
            </a:r>
            <a:r>
              <a:rPr lang="fr-FR" sz="900" dirty="0" smtClean="0">
                <a:latin typeface="Adobe Garamond Pro" pitchFamily="18" charset="0"/>
              </a:rPr>
              <a:t>in 400 </a:t>
            </a:r>
            <a:r>
              <a:rPr lang="fr-FR" sz="900" dirty="0" err="1">
                <a:latin typeface="Adobe Garamond Pro" pitchFamily="18" charset="0"/>
              </a:rPr>
              <a:t>liters</a:t>
            </a:r>
            <a:r>
              <a:rPr lang="fr-FR" sz="900" dirty="0">
                <a:latin typeface="Adobe Garamond Pro" pitchFamily="18" charset="0"/>
              </a:rPr>
              <a:t> barrels </a:t>
            </a:r>
            <a:r>
              <a:rPr lang="fr-FR" sz="900" dirty="0" err="1">
                <a:latin typeface="Adobe Garamond Pro" pitchFamily="18" charset="0"/>
              </a:rPr>
              <a:t>during</a:t>
            </a:r>
            <a:r>
              <a:rPr lang="fr-FR" sz="900" dirty="0">
                <a:latin typeface="Adobe Garamond Pro" pitchFamily="18" charset="0"/>
              </a:rPr>
              <a:t> </a:t>
            </a:r>
            <a:r>
              <a:rPr lang="fr-FR" sz="900" dirty="0" smtClean="0">
                <a:latin typeface="Adobe Garamond Pro" pitchFamily="18" charset="0"/>
              </a:rPr>
              <a:t>12 </a:t>
            </a:r>
            <a:r>
              <a:rPr lang="fr-FR" sz="900" dirty="0" err="1">
                <a:latin typeface="Adobe Garamond Pro" pitchFamily="18" charset="0"/>
              </a:rPr>
              <a:t>months</a:t>
            </a:r>
            <a:r>
              <a:rPr lang="fr-FR" sz="900" dirty="0">
                <a:latin typeface="Adobe Garamond Pro" pitchFamily="18" charset="0"/>
              </a:rPr>
              <a:t>. </a:t>
            </a:r>
            <a:r>
              <a:rPr lang="fr-FR" sz="900" dirty="0" err="1">
                <a:latin typeface="Adobe Garamond Pro" pitchFamily="18" charset="0"/>
              </a:rPr>
              <a:t>We</a:t>
            </a:r>
            <a:r>
              <a:rPr lang="fr-FR" sz="900" dirty="0">
                <a:latin typeface="Adobe Garamond Pro" pitchFamily="18" charset="0"/>
              </a:rPr>
              <a:t> use </a:t>
            </a:r>
            <a:r>
              <a:rPr lang="fr-FR" sz="900" dirty="0" err="1">
                <a:latin typeface="Adobe Garamond Pro" pitchFamily="18" charset="0"/>
              </a:rPr>
              <a:t>around</a:t>
            </a:r>
            <a:r>
              <a:rPr lang="fr-FR" sz="900" dirty="0">
                <a:latin typeface="Adobe Garamond Pro" pitchFamily="18" charset="0"/>
              </a:rPr>
              <a:t> 20% of new barrels.</a:t>
            </a:r>
          </a:p>
          <a:p>
            <a:pPr algn="just"/>
            <a:r>
              <a:rPr lang="fr-FR" sz="900" dirty="0" err="1" smtClean="0">
                <a:latin typeface="Adobe Garamond Pro" pitchFamily="18" charset="0"/>
              </a:rPr>
              <a:t>Then</a:t>
            </a:r>
            <a:r>
              <a:rPr lang="fr-FR" sz="900" dirty="0" smtClean="0">
                <a:latin typeface="Adobe Garamond Pro" pitchFamily="18" charset="0"/>
              </a:rPr>
              <a:t> the </a:t>
            </a:r>
            <a:r>
              <a:rPr lang="fr-FR" sz="900" dirty="0" err="1" smtClean="0">
                <a:latin typeface="Adobe Garamond Pro" pitchFamily="18" charset="0"/>
              </a:rPr>
              <a:t>wine</a:t>
            </a:r>
            <a:r>
              <a:rPr lang="fr-FR" sz="900" dirty="0" smtClean="0">
                <a:latin typeface="Adobe Garamond Pro" pitchFamily="18" charset="0"/>
              </a:rPr>
              <a:t> </a:t>
            </a:r>
            <a:r>
              <a:rPr lang="fr-FR" sz="900" dirty="0" err="1" smtClean="0">
                <a:latin typeface="Adobe Garamond Pro" pitchFamily="18" charset="0"/>
              </a:rPr>
              <a:t>spends</a:t>
            </a:r>
            <a:r>
              <a:rPr lang="fr-FR" sz="900" dirty="0" smtClean="0">
                <a:latin typeface="Adobe Garamond Pro" pitchFamily="18" charset="0"/>
              </a:rPr>
              <a:t> 7 more </a:t>
            </a:r>
            <a:r>
              <a:rPr lang="fr-FR" sz="900" dirty="0" err="1" smtClean="0">
                <a:latin typeface="Adobe Garamond Pro" pitchFamily="18" charset="0"/>
              </a:rPr>
              <a:t>months</a:t>
            </a:r>
            <a:r>
              <a:rPr lang="fr-FR" sz="900" dirty="0" smtClean="0">
                <a:latin typeface="Adobe Garamond Pro" pitchFamily="18" charset="0"/>
              </a:rPr>
              <a:t> in </a:t>
            </a:r>
            <a:r>
              <a:rPr lang="fr-FR" sz="900" dirty="0" err="1" smtClean="0">
                <a:latin typeface="Adobe Garamond Pro" pitchFamily="18" charset="0"/>
              </a:rPr>
              <a:t>stainless-steel</a:t>
            </a:r>
            <a:r>
              <a:rPr lang="fr-FR" sz="900" dirty="0" smtClean="0">
                <a:latin typeface="Adobe Garamond Pro" pitchFamily="18" charset="0"/>
              </a:rPr>
              <a:t> tanks.</a:t>
            </a:r>
            <a:endParaRPr lang="fr-FR" sz="900" dirty="0">
              <a:latin typeface="Adobe Garamond Pro" pitchFamily="18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2120750" y="6682880"/>
            <a:ext cx="30735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dobe Garamond Pro" pitchFamily="18" charset="0"/>
              </a:rPr>
              <a:t>SERVICE &amp; AGING</a:t>
            </a:r>
          </a:p>
          <a:p>
            <a:pPr algn="ctr"/>
            <a:endParaRPr lang="fr-FR" sz="1400" b="1" dirty="0">
              <a:latin typeface="Adobe Garamond Pro" pitchFamily="18" charset="0"/>
            </a:endParaRPr>
          </a:p>
          <a:p>
            <a:pPr algn="ctr"/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It can </a:t>
            </a:r>
            <a:r>
              <a:rPr lang="fr-FR" sz="1100" dirty="0" err="1">
                <a:solidFill>
                  <a:srgbClr val="600000"/>
                </a:solidFill>
                <a:latin typeface="Adobe Garamond Pro" pitchFamily="18" charset="0"/>
              </a:rPr>
              <a:t>be</a:t>
            </a:r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 </a:t>
            </a:r>
            <a:r>
              <a:rPr lang="fr-FR" sz="1100" dirty="0" err="1">
                <a:solidFill>
                  <a:srgbClr val="600000"/>
                </a:solidFill>
                <a:latin typeface="Adobe Garamond Pro" pitchFamily="18" charset="0"/>
              </a:rPr>
              <a:t>served</a:t>
            </a:r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 </a:t>
            </a:r>
            <a:r>
              <a:rPr lang="fr-FR" sz="1100" dirty="0" err="1">
                <a:solidFill>
                  <a:srgbClr val="600000"/>
                </a:solidFill>
                <a:latin typeface="Adobe Garamond Pro" pitchFamily="18" charset="0"/>
              </a:rPr>
              <a:t>from</a:t>
            </a:r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 </a:t>
            </a:r>
            <a:r>
              <a:rPr lang="fr-FR" sz="1100" dirty="0" err="1">
                <a:solidFill>
                  <a:srgbClr val="600000"/>
                </a:solidFill>
                <a:latin typeface="Adobe Garamond Pro" pitchFamily="18" charset="0"/>
              </a:rPr>
              <a:t>now</a:t>
            </a:r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 at  13-14°C or </a:t>
            </a:r>
            <a:r>
              <a:rPr lang="fr-FR" sz="1100" dirty="0" err="1">
                <a:solidFill>
                  <a:srgbClr val="600000"/>
                </a:solidFill>
                <a:latin typeface="Adobe Garamond Pro" pitchFamily="18" charset="0"/>
              </a:rPr>
              <a:t>kept</a:t>
            </a:r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 in </a:t>
            </a:r>
            <a:r>
              <a:rPr lang="fr-FR" sz="1100" dirty="0" err="1">
                <a:solidFill>
                  <a:srgbClr val="600000"/>
                </a:solidFill>
                <a:latin typeface="Adobe Garamond Pro" pitchFamily="18" charset="0"/>
              </a:rPr>
              <a:t>cellar</a:t>
            </a:r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 for 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15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 </a:t>
            </a:r>
            <a:r>
              <a:rPr lang="fr-FR" sz="1100" dirty="0" err="1">
                <a:solidFill>
                  <a:srgbClr val="600000"/>
                </a:solidFill>
                <a:latin typeface="Adobe Garamond Pro" pitchFamily="18" charset="0"/>
              </a:rPr>
              <a:t>years</a:t>
            </a:r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.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483340" y="862479"/>
            <a:ext cx="590465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600" dirty="0">
                <a:solidFill>
                  <a:srgbClr val="600000"/>
                </a:solidFill>
                <a:latin typeface="Adobe Garamond Pro" pitchFamily="18" charset="0"/>
              </a:rPr>
              <a:t>M</a:t>
            </a:r>
            <a:r>
              <a:rPr lang="fr-FR" sz="2200" dirty="0">
                <a:solidFill>
                  <a:srgbClr val="600000"/>
                </a:solidFill>
                <a:latin typeface="Adobe Garamond Pro" pitchFamily="18" charset="0"/>
              </a:rPr>
              <a:t>ERCUREY</a:t>
            </a:r>
          </a:p>
          <a:p>
            <a:pPr algn="ctr"/>
            <a:r>
              <a:rPr lang="fr-FR" sz="2500" b="1" dirty="0">
                <a:solidFill>
                  <a:srgbClr val="600000"/>
                </a:solidFill>
                <a:latin typeface="Adobe Garamond Pro" pitchFamily="18" charset="0"/>
              </a:rPr>
              <a:t>CLOS DE LA MALADIÈRE</a:t>
            </a:r>
          </a:p>
          <a:p>
            <a:pPr algn="ctr"/>
            <a:r>
              <a:rPr lang="fr-FR" dirty="0" smtClean="0">
                <a:latin typeface="Adobe Garamond Pro" pitchFamily="18" charset="0"/>
              </a:rPr>
              <a:t>2020</a:t>
            </a:r>
            <a:endParaRPr lang="fr-FR" dirty="0">
              <a:latin typeface="Adobe Garamond Pro" pitchFamily="18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650" y="4519016"/>
            <a:ext cx="1232782" cy="4340748"/>
          </a:xfrm>
          <a:prstGeom prst="rect">
            <a:avLst/>
          </a:prstGeom>
        </p:spPr>
      </p:pic>
      <p:sp>
        <p:nvSpPr>
          <p:cNvPr id="22" name="ZoneTexte 21"/>
          <p:cNvSpPr txBox="1"/>
          <p:nvPr/>
        </p:nvSpPr>
        <p:spPr>
          <a:xfrm>
            <a:off x="52360" y="8119068"/>
            <a:ext cx="18804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FF0000"/>
                </a:solidFill>
                <a:latin typeface="Adobe Garamond Pro" pitchFamily="18" charset="0"/>
              </a:rPr>
              <a:t>Key points</a:t>
            </a:r>
          </a:p>
          <a:p>
            <a:pPr algn="ctr"/>
            <a:endParaRPr lang="fr-FR" sz="1400" dirty="0">
              <a:solidFill>
                <a:srgbClr val="FF0000"/>
              </a:solidFill>
              <a:latin typeface="Adobe Garamond Pro" pitchFamily="18" charset="0"/>
            </a:endParaRPr>
          </a:p>
          <a:p>
            <a:pPr algn="ctr"/>
            <a:r>
              <a:rPr lang="fr-FR" sz="1200" b="1" dirty="0">
                <a:solidFill>
                  <a:srgbClr val="FF0000"/>
                </a:solidFill>
                <a:latin typeface="Adobe Garamond Pro" pitchFamily="18" charset="0"/>
              </a:rPr>
              <a:t>C</a:t>
            </a:r>
            <a:r>
              <a:rPr lang="fr-FR" sz="1200" dirty="0">
                <a:solidFill>
                  <a:srgbClr val="FF0000"/>
                </a:solidFill>
                <a:latin typeface="Adobe Garamond Pro" pitchFamily="18" charset="0"/>
              </a:rPr>
              <a:t>hâteau label</a:t>
            </a:r>
          </a:p>
          <a:p>
            <a:pPr algn="ctr"/>
            <a:r>
              <a:rPr lang="fr-FR" sz="1200" b="1" dirty="0">
                <a:solidFill>
                  <a:srgbClr val="FF0000"/>
                </a:solidFill>
                <a:latin typeface="Adobe Garamond Pro" pitchFamily="18" charset="0"/>
              </a:rPr>
              <a:t>S</a:t>
            </a:r>
            <a:r>
              <a:rPr lang="fr-FR" sz="1200" dirty="0">
                <a:solidFill>
                  <a:srgbClr val="FF0000"/>
                </a:solidFill>
                <a:latin typeface="Adobe Garamond Pro" pitchFamily="18" charset="0"/>
              </a:rPr>
              <a:t>ingle </a:t>
            </a:r>
            <a:r>
              <a:rPr lang="fr-FR" sz="1200" dirty="0" err="1">
                <a:solidFill>
                  <a:srgbClr val="FF0000"/>
                </a:solidFill>
                <a:latin typeface="Adobe Garamond Pro" pitchFamily="18" charset="0"/>
              </a:rPr>
              <a:t>vineyard</a:t>
            </a:r>
            <a:endParaRPr lang="fr-FR" sz="1200" dirty="0">
              <a:solidFill>
                <a:srgbClr val="FF0000"/>
              </a:solidFill>
              <a:latin typeface="Adobe Garamond Pro" pitchFamily="18" charset="0"/>
            </a:endParaRPr>
          </a:p>
          <a:p>
            <a:pPr algn="ctr"/>
            <a:r>
              <a:rPr lang="fr-FR" sz="1200" b="1" dirty="0">
                <a:solidFill>
                  <a:srgbClr val="FF0000"/>
                </a:solidFill>
                <a:latin typeface="Adobe Garamond Pro" pitchFamily="18" charset="0"/>
              </a:rPr>
              <a:t>P</a:t>
            </a:r>
            <a:r>
              <a:rPr lang="fr-FR" sz="1200" dirty="0">
                <a:solidFill>
                  <a:srgbClr val="FF0000"/>
                </a:solidFill>
                <a:latin typeface="Adobe Garamond Pro" pitchFamily="18" charset="0"/>
              </a:rPr>
              <a:t>rice/</a:t>
            </a:r>
            <a:r>
              <a:rPr lang="fr-FR" sz="1200" dirty="0" err="1">
                <a:solidFill>
                  <a:srgbClr val="FF0000"/>
                </a:solidFill>
                <a:latin typeface="Adobe Garamond Pro" pitchFamily="18" charset="0"/>
              </a:rPr>
              <a:t>quality</a:t>
            </a:r>
            <a:r>
              <a:rPr lang="fr-FR" sz="1200" dirty="0">
                <a:solidFill>
                  <a:srgbClr val="FF0000"/>
                </a:solidFill>
                <a:latin typeface="Adobe Garamond Pro" pitchFamily="18" charset="0"/>
              </a:rPr>
              <a:t> ratio</a:t>
            </a:r>
          </a:p>
          <a:p>
            <a:pPr algn="ctr"/>
            <a:r>
              <a:rPr lang="fr-FR" sz="1200" b="1" dirty="0" err="1">
                <a:solidFill>
                  <a:srgbClr val="FF0000"/>
                </a:solidFill>
                <a:latin typeface="Adobe Garamond Pro" pitchFamily="18" charset="0"/>
              </a:rPr>
              <a:t>E</a:t>
            </a:r>
            <a:r>
              <a:rPr lang="fr-FR" sz="1200" dirty="0" err="1">
                <a:solidFill>
                  <a:srgbClr val="FF0000"/>
                </a:solidFill>
                <a:latin typeface="Adobe Garamond Pro" pitchFamily="18" charset="0"/>
              </a:rPr>
              <a:t>njoyable</a:t>
            </a:r>
            <a:r>
              <a:rPr lang="fr-FR" sz="1200" dirty="0">
                <a:solidFill>
                  <a:srgbClr val="FF0000"/>
                </a:solidFill>
                <a:latin typeface="Adobe Garamond Pro" pitchFamily="18" charset="0"/>
              </a:rPr>
              <a:t> </a:t>
            </a:r>
            <a:r>
              <a:rPr lang="fr-FR" sz="1200" dirty="0" err="1">
                <a:solidFill>
                  <a:srgbClr val="FF0000"/>
                </a:solidFill>
                <a:latin typeface="Adobe Garamond Pro" pitchFamily="18" charset="0"/>
              </a:rPr>
              <a:t>from</a:t>
            </a:r>
            <a:r>
              <a:rPr lang="fr-FR" sz="1200" dirty="0">
                <a:solidFill>
                  <a:srgbClr val="FF0000"/>
                </a:solidFill>
                <a:latin typeface="Adobe Garamond Pro" pitchFamily="18" charset="0"/>
              </a:rPr>
              <a:t> </a:t>
            </a:r>
            <a:r>
              <a:rPr lang="fr-FR" sz="1200" dirty="0" err="1">
                <a:solidFill>
                  <a:srgbClr val="FF0000"/>
                </a:solidFill>
                <a:latin typeface="Adobe Garamond Pro" pitchFamily="18" charset="0"/>
              </a:rPr>
              <a:t>now</a:t>
            </a:r>
            <a:endParaRPr lang="fr-FR" sz="1200" dirty="0">
              <a:solidFill>
                <a:srgbClr val="FF0000"/>
              </a:solidFill>
              <a:latin typeface="Adobe Garamond Pro" pitchFamily="18" charset="0"/>
            </a:endParaRPr>
          </a:p>
          <a:p>
            <a:pPr algn="ctr"/>
            <a:endParaRPr lang="fr-FR" sz="1400" b="1" dirty="0">
              <a:latin typeface="Adobe Garamond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5194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472</TotalTime>
  <Words>293</Words>
  <Application>Microsoft Office PowerPoint</Application>
  <PresentationFormat>Format A4 (210 x 297 mm)</PresentationFormat>
  <Paragraphs>38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Adobe Garamond Pro</vt:lpstr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Stagiaire</dc:creator>
  <cp:lastModifiedBy>Arnaud TROUVE</cp:lastModifiedBy>
  <cp:revision>26</cp:revision>
  <cp:lastPrinted>2018-01-18T10:27:06Z</cp:lastPrinted>
  <dcterms:created xsi:type="dcterms:W3CDTF">2017-02-24T15:12:25Z</dcterms:created>
  <dcterms:modified xsi:type="dcterms:W3CDTF">2022-08-30T13:49:20Z</dcterms:modified>
</cp:coreProperties>
</file>